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58" r:id="rId3"/>
    <p:sldId id="263" r:id="rId4"/>
    <p:sldId id="271" r:id="rId5"/>
    <p:sldId id="264" r:id="rId6"/>
    <p:sldId id="265" r:id="rId7"/>
    <p:sldId id="259" r:id="rId8"/>
    <p:sldId id="257" r:id="rId9"/>
    <p:sldId id="270" r:id="rId10"/>
    <p:sldId id="262" r:id="rId11"/>
    <p:sldId id="266" r:id="rId12"/>
    <p:sldId id="267" r:id="rId13"/>
    <p:sldId id="269" r:id="rId14"/>
    <p:sldId id="274" r:id="rId15"/>
    <p:sldId id="272" r:id="rId16"/>
    <p:sldId id="261" r:id="rId17"/>
    <p:sldId id="273" r:id="rId18"/>
    <p:sldId id="276" r:id="rId19"/>
    <p:sldId id="277"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2B56D9-F95A-4D25-8D69-F6A189C9BB81}"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51166-9652-4A1F-B1CF-9B5ABAF90080}" type="slidenum">
              <a:rPr lang="en-US" smtClean="0"/>
              <a:t>‹#›</a:t>
            </a:fld>
            <a:endParaRPr lang="en-US"/>
          </a:p>
        </p:txBody>
      </p:sp>
    </p:spTree>
    <p:extLst>
      <p:ext uri="{BB962C8B-B14F-4D97-AF65-F5344CB8AC3E}">
        <p14:creationId xmlns:p14="http://schemas.microsoft.com/office/powerpoint/2010/main" val="143328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B56D9-F95A-4D25-8D69-F6A189C9BB81}"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51166-9652-4A1F-B1CF-9B5ABAF90080}" type="slidenum">
              <a:rPr lang="en-US" smtClean="0"/>
              <a:t>‹#›</a:t>
            </a:fld>
            <a:endParaRPr lang="en-US"/>
          </a:p>
        </p:txBody>
      </p:sp>
    </p:spTree>
    <p:extLst>
      <p:ext uri="{BB962C8B-B14F-4D97-AF65-F5344CB8AC3E}">
        <p14:creationId xmlns:p14="http://schemas.microsoft.com/office/powerpoint/2010/main" val="148836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B56D9-F95A-4D25-8D69-F6A189C9BB81}"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51166-9652-4A1F-B1CF-9B5ABAF90080}" type="slidenum">
              <a:rPr lang="en-US" smtClean="0"/>
              <a:t>‹#›</a:t>
            </a:fld>
            <a:endParaRPr lang="en-US"/>
          </a:p>
        </p:txBody>
      </p:sp>
    </p:spTree>
    <p:extLst>
      <p:ext uri="{BB962C8B-B14F-4D97-AF65-F5344CB8AC3E}">
        <p14:creationId xmlns:p14="http://schemas.microsoft.com/office/powerpoint/2010/main" val="133522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B56D9-F95A-4D25-8D69-F6A189C9BB81}"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51166-9652-4A1F-B1CF-9B5ABAF90080}" type="slidenum">
              <a:rPr lang="en-US" smtClean="0"/>
              <a:t>‹#›</a:t>
            </a:fld>
            <a:endParaRPr lang="en-US"/>
          </a:p>
        </p:txBody>
      </p:sp>
    </p:spTree>
    <p:extLst>
      <p:ext uri="{BB962C8B-B14F-4D97-AF65-F5344CB8AC3E}">
        <p14:creationId xmlns:p14="http://schemas.microsoft.com/office/powerpoint/2010/main" val="397082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2B56D9-F95A-4D25-8D69-F6A189C9BB81}"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51166-9652-4A1F-B1CF-9B5ABAF90080}" type="slidenum">
              <a:rPr lang="en-US" smtClean="0"/>
              <a:t>‹#›</a:t>
            </a:fld>
            <a:endParaRPr lang="en-US"/>
          </a:p>
        </p:txBody>
      </p:sp>
    </p:spTree>
    <p:extLst>
      <p:ext uri="{BB962C8B-B14F-4D97-AF65-F5344CB8AC3E}">
        <p14:creationId xmlns:p14="http://schemas.microsoft.com/office/powerpoint/2010/main" val="87974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2B56D9-F95A-4D25-8D69-F6A189C9BB81}"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51166-9652-4A1F-B1CF-9B5ABAF90080}" type="slidenum">
              <a:rPr lang="en-US" smtClean="0"/>
              <a:t>‹#›</a:t>
            </a:fld>
            <a:endParaRPr lang="en-US"/>
          </a:p>
        </p:txBody>
      </p:sp>
    </p:spTree>
    <p:extLst>
      <p:ext uri="{BB962C8B-B14F-4D97-AF65-F5344CB8AC3E}">
        <p14:creationId xmlns:p14="http://schemas.microsoft.com/office/powerpoint/2010/main" val="259546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2B56D9-F95A-4D25-8D69-F6A189C9BB81}"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51166-9652-4A1F-B1CF-9B5ABAF90080}" type="slidenum">
              <a:rPr lang="en-US" smtClean="0"/>
              <a:t>‹#›</a:t>
            </a:fld>
            <a:endParaRPr lang="en-US"/>
          </a:p>
        </p:txBody>
      </p:sp>
    </p:spTree>
    <p:extLst>
      <p:ext uri="{BB962C8B-B14F-4D97-AF65-F5344CB8AC3E}">
        <p14:creationId xmlns:p14="http://schemas.microsoft.com/office/powerpoint/2010/main" val="78019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2B56D9-F95A-4D25-8D69-F6A189C9BB81}" type="datetimeFigureOut">
              <a:rPr lang="en-US" smtClean="0"/>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51166-9652-4A1F-B1CF-9B5ABAF90080}" type="slidenum">
              <a:rPr lang="en-US" smtClean="0"/>
              <a:t>‹#›</a:t>
            </a:fld>
            <a:endParaRPr lang="en-US"/>
          </a:p>
        </p:txBody>
      </p:sp>
    </p:spTree>
    <p:extLst>
      <p:ext uri="{BB962C8B-B14F-4D97-AF65-F5344CB8AC3E}">
        <p14:creationId xmlns:p14="http://schemas.microsoft.com/office/powerpoint/2010/main" val="120169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B56D9-F95A-4D25-8D69-F6A189C9BB81}"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51166-9652-4A1F-B1CF-9B5ABAF90080}" type="slidenum">
              <a:rPr lang="en-US" smtClean="0"/>
              <a:t>‹#›</a:t>
            </a:fld>
            <a:endParaRPr lang="en-US"/>
          </a:p>
        </p:txBody>
      </p:sp>
    </p:spTree>
    <p:extLst>
      <p:ext uri="{BB962C8B-B14F-4D97-AF65-F5344CB8AC3E}">
        <p14:creationId xmlns:p14="http://schemas.microsoft.com/office/powerpoint/2010/main" val="18014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2B56D9-F95A-4D25-8D69-F6A189C9BB81}"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51166-9652-4A1F-B1CF-9B5ABAF90080}" type="slidenum">
              <a:rPr lang="en-US" smtClean="0"/>
              <a:t>‹#›</a:t>
            </a:fld>
            <a:endParaRPr lang="en-US"/>
          </a:p>
        </p:txBody>
      </p:sp>
    </p:spTree>
    <p:extLst>
      <p:ext uri="{BB962C8B-B14F-4D97-AF65-F5344CB8AC3E}">
        <p14:creationId xmlns:p14="http://schemas.microsoft.com/office/powerpoint/2010/main" val="420947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2B56D9-F95A-4D25-8D69-F6A189C9BB81}"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51166-9652-4A1F-B1CF-9B5ABAF90080}" type="slidenum">
              <a:rPr lang="en-US" smtClean="0"/>
              <a:t>‹#›</a:t>
            </a:fld>
            <a:endParaRPr lang="en-US"/>
          </a:p>
        </p:txBody>
      </p:sp>
    </p:spTree>
    <p:extLst>
      <p:ext uri="{BB962C8B-B14F-4D97-AF65-F5344CB8AC3E}">
        <p14:creationId xmlns:p14="http://schemas.microsoft.com/office/powerpoint/2010/main" val="411456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B56D9-F95A-4D25-8D69-F6A189C9BB81}" type="datetimeFigureOut">
              <a:rPr lang="en-US" smtClean="0"/>
              <a:t>3/27/2023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51166-9652-4A1F-B1CF-9B5ABAF90080}" type="slidenum">
              <a:rPr lang="en-US" smtClean="0"/>
              <a:t>‹#›</a:t>
            </a:fld>
            <a:endParaRPr lang="en-US"/>
          </a:p>
        </p:txBody>
      </p:sp>
    </p:spTree>
    <p:extLst>
      <p:ext uri="{BB962C8B-B14F-4D97-AF65-F5344CB8AC3E}">
        <p14:creationId xmlns:p14="http://schemas.microsoft.com/office/powerpoint/2010/main" val="294033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062" y="1339963"/>
            <a:ext cx="2010166" cy="646331"/>
          </a:xfrm>
          <a:prstGeom prst="rect">
            <a:avLst/>
          </a:prstGeom>
        </p:spPr>
        <p:txBody>
          <a:bodyPr wrap="none">
            <a:spAutoFit/>
          </a:bodyPr>
          <a:lstStyle/>
          <a:p>
            <a:r>
              <a:rPr lang="vi-VN" sz="3600" b="1" dirty="0">
                <a:solidFill>
                  <a:srgbClr val="FF0000"/>
                </a:solidFill>
                <a:latin typeface="Times New Roman" panose="02020603050405020304" pitchFamily="18" charset="0"/>
                <a:cs typeface="Times New Roman" panose="02020603050405020304" pitchFamily="18" charset="0"/>
              </a:rPr>
              <a:t>Tiết </a:t>
            </a:r>
            <a:r>
              <a:rPr lang="vi-VN" sz="3600" b="1" dirty="0" smtClean="0">
                <a:solidFill>
                  <a:srgbClr val="FF0000"/>
                </a:solidFill>
                <a:latin typeface="Times New Roman" panose="02020603050405020304" pitchFamily="18" charset="0"/>
                <a:cs typeface="Times New Roman" panose="02020603050405020304" pitchFamily="18" charset="0"/>
              </a:rPr>
              <a:t>13</a:t>
            </a:r>
            <a:r>
              <a:rPr lang="en-US" sz="3600" b="1" dirty="0" smtClean="0">
                <a:solidFill>
                  <a:srgbClr val="FF0000"/>
                </a:solidFill>
                <a:latin typeface="Times New Roman" panose="02020603050405020304" pitchFamily="18" charset="0"/>
                <a:cs typeface="Times New Roman" panose="02020603050405020304" pitchFamily="18" charset="0"/>
              </a:rPr>
              <a:t>1</a:t>
            </a:r>
            <a:r>
              <a:rPr lang="vi-VN" sz="3600" b="1" dirty="0" smtClean="0">
                <a:solidFill>
                  <a:srgbClr val="FF0000"/>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38504" y="2164580"/>
            <a:ext cx="8577027" cy="1200329"/>
          </a:xfrm>
          <a:prstGeom prst="rect">
            <a:avLst/>
          </a:prstGeom>
        </p:spPr>
        <p:txBody>
          <a:bodyPr wrap="square">
            <a:spAutoFit/>
          </a:bodyPr>
          <a:lstStyle/>
          <a:p>
            <a:pPr lvl="0" algn="ctr"/>
            <a:r>
              <a:rPr lang="en-US" sz="3600" b="1" dirty="0">
                <a:solidFill>
                  <a:srgbClr val="FF0000"/>
                </a:solidFill>
                <a:latin typeface="Times New Roman" panose="02020603050405020304" pitchFamily="18" charset="0"/>
                <a:cs typeface="Times New Roman" panose="02020603050405020304" pitchFamily="18" charset="0"/>
              </a:rPr>
              <a:t>B</a:t>
            </a:r>
            <a:r>
              <a:rPr lang="vi-VN" sz="3600" b="1" dirty="0">
                <a:solidFill>
                  <a:srgbClr val="FF0000"/>
                </a:solidFill>
                <a:latin typeface="Times New Roman" panose="02020603050405020304" pitchFamily="18" charset="0"/>
                <a:cs typeface="Times New Roman" panose="02020603050405020304" pitchFamily="18" charset="0"/>
              </a:rPr>
              <a:t>ài 44</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CHUYỂN </a:t>
            </a:r>
            <a:r>
              <a:rPr lang="vi-VN" sz="3600" b="1" dirty="0" smtClean="0">
                <a:solidFill>
                  <a:srgbClr val="FF0000"/>
                </a:solidFill>
                <a:latin typeface="Times New Roman" panose="02020603050405020304" pitchFamily="18" charset="0"/>
                <a:cs typeface="Times New Roman" panose="02020603050405020304" pitchFamily="18" charset="0"/>
              </a:rPr>
              <a:t>ĐỘNG</a:t>
            </a:r>
            <a:r>
              <a:rPr lang="en-US" sz="3600" b="1" dirty="0" smtClean="0">
                <a:solidFill>
                  <a:srgbClr val="FF0000"/>
                </a:solidFill>
                <a:latin typeface="Times New Roman" panose="02020603050405020304" pitchFamily="18" charset="0"/>
                <a:cs typeface="Times New Roman" panose="02020603050405020304" pitchFamily="18" charset="0"/>
              </a:rPr>
              <a:t> </a:t>
            </a:r>
            <a:r>
              <a:rPr lang="vi-VN" sz="3600" b="1" dirty="0" smtClean="0">
                <a:solidFill>
                  <a:srgbClr val="FF0000"/>
                </a:solidFill>
                <a:latin typeface="Times New Roman" panose="02020603050405020304" pitchFamily="18" charset="0"/>
                <a:cs typeface="Times New Roman" panose="02020603050405020304" pitchFamily="18" charset="0"/>
              </a:rPr>
              <a:t>NHÌN </a:t>
            </a:r>
            <a:r>
              <a:rPr lang="vi-VN" sz="3600" b="1" dirty="0">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MẶT TRĂNG</a:t>
            </a:r>
          </a:p>
        </p:txBody>
      </p:sp>
    </p:spTree>
    <p:extLst>
      <p:ext uri="{BB962C8B-B14F-4D97-AF65-F5344CB8AC3E}">
        <p14:creationId xmlns:p14="http://schemas.microsoft.com/office/powerpoint/2010/main" val="1343137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91614407"/>
              </p:ext>
            </p:extLst>
          </p:nvPr>
        </p:nvGraphicFramePr>
        <p:xfrm>
          <a:off x="401573" y="680132"/>
          <a:ext cx="8114850" cy="6040335"/>
        </p:xfrm>
        <a:graphic>
          <a:graphicData uri="http://schemas.openxmlformats.org/drawingml/2006/table">
            <a:tbl>
              <a:tblPr firstRow="1" firstCol="1" bandRow="1">
                <a:tableStyleId>{BC89EF96-8CEA-46FF-86C4-4CE0E7609802}</a:tableStyleId>
              </a:tblPr>
              <a:tblGrid>
                <a:gridCol w="4246027">
                  <a:extLst>
                    <a:ext uri="{9D8B030D-6E8A-4147-A177-3AD203B41FA5}">
                      <a16:colId xmlns:a16="http://schemas.microsoft.com/office/drawing/2014/main" val="486513680"/>
                    </a:ext>
                  </a:extLst>
                </a:gridCol>
                <a:gridCol w="3868823">
                  <a:extLst>
                    <a:ext uri="{9D8B030D-6E8A-4147-A177-3AD203B41FA5}">
                      <a16:colId xmlns:a16="http://schemas.microsoft.com/office/drawing/2014/main" val="3184006587"/>
                    </a:ext>
                  </a:extLst>
                </a:gridCol>
              </a:tblGrid>
              <a:tr h="340066">
                <a:tc gridSpan="2">
                  <a:txBody>
                    <a:bodyPr/>
                    <a:lstStyle/>
                    <a:p>
                      <a:pPr marL="0" marR="0" algn="ctr">
                        <a:lnSpc>
                          <a:spcPct val="107000"/>
                        </a:lnSpc>
                        <a:spcBef>
                          <a:spcPts val="0"/>
                        </a:spcBef>
                        <a:spcAft>
                          <a:spcPts val="0"/>
                        </a:spcAft>
                        <a:tabLst>
                          <a:tab pos="3200400" algn="l"/>
                          <a:tab pos="4343400" algn="l"/>
                        </a:tabLst>
                      </a:pPr>
                      <a:r>
                        <a:rPr lang="en-US" sz="1800" dirty="0">
                          <a:effectLst/>
                        </a:rPr>
                        <a:t>CÁC</a:t>
                      </a:r>
                      <a:r>
                        <a:rPr lang="en-US" sz="1800" baseline="0" dirty="0">
                          <a:effectLst/>
                        </a:rPr>
                        <a:t> HÌNH DẠNG NHÌN THẤY CỦA MẶT TRĂNG (PHA CỦA MẶT TRĂNG)</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tabLst>
                          <a:tab pos="3200400" algn="l"/>
                          <a:tab pos="4343400" algn="l"/>
                        </a:tabLst>
                      </a:pP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653272544"/>
                  </a:ext>
                </a:extLst>
              </a:tr>
              <a:tr h="426453">
                <a:tc>
                  <a:txBody>
                    <a:bodyPr/>
                    <a:lstStyle/>
                    <a:p>
                      <a:pPr marL="0" marR="0" algn="ctr">
                        <a:lnSpc>
                          <a:spcPct val="107000"/>
                        </a:lnSpc>
                        <a:spcBef>
                          <a:spcPts val="0"/>
                        </a:spcBef>
                        <a:spcAft>
                          <a:spcPts val="0"/>
                        </a:spcAft>
                        <a:tabLst>
                          <a:tab pos="3200400" algn="l"/>
                          <a:tab pos="4343400" algn="l"/>
                        </a:tabLst>
                      </a:pPr>
                      <a:r>
                        <a:rPr lang="en-US" sz="2400" dirty="0">
                          <a:effectLst/>
                        </a:rPr>
                        <a:t>CỘT</a:t>
                      </a:r>
                      <a:r>
                        <a:rPr lang="en-US" sz="2400" baseline="0" dirty="0">
                          <a:effectLst/>
                        </a:rPr>
                        <a:t> A</a:t>
                      </a:r>
                      <a:endParaRPr lang="en-US" sz="24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3200400" algn="l"/>
                          <a:tab pos="4343400" algn="l"/>
                        </a:tabLst>
                      </a:pPr>
                      <a:r>
                        <a:rPr lang="en-US" sz="2400">
                          <a:effectLst/>
                        </a:rPr>
                        <a:t>CỘT</a:t>
                      </a:r>
                      <a:r>
                        <a:rPr lang="en-US" sz="2400" baseline="0">
                          <a:effectLst/>
                        </a:rPr>
                        <a:t> B</a:t>
                      </a:r>
                      <a:endParaRPr lang="en-US" sz="2400" b="1">
                        <a:effectLst/>
                        <a:latin typeface="+mj-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67855387"/>
                  </a:ext>
                </a:extLst>
              </a:tr>
              <a:tr h="555961">
                <a:tc>
                  <a:txBody>
                    <a:bodyPr/>
                    <a:lstStyle/>
                    <a:p>
                      <a:pPr marL="0" marR="0" indent="0" algn="l" defTabSz="914400" rtl="0" eaLnBrk="1" fontAlgn="auto" latinLnBrk="0" hangingPunct="1">
                        <a:lnSpc>
                          <a:spcPct val="107000"/>
                        </a:lnSpc>
                        <a:spcBef>
                          <a:spcPts val="0"/>
                        </a:spcBef>
                        <a:spcAft>
                          <a:spcPts val="0"/>
                        </a:spcAft>
                        <a:buClrTx/>
                        <a:buSzTx/>
                        <a:buFontTx/>
                        <a:buNone/>
                        <a:tabLst>
                          <a:tab pos="3200400" algn="l"/>
                          <a:tab pos="4343400" algn="l"/>
                        </a:tabLst>
                        <a:defRPr/>
                      </a:pPr>
                      <a:r>
                        <a:rPr lang="en-US" sz="1800" dirty="0" err="1">
                          <a:effectLst/>
                        </a:rPr>
                        <a:t>Không</a:t>
                      </a:r>
                      <a:r>
                        <a:rPr lang="en-US" sz="1800" dirty="0">
                          <a:effectLst/>
                        </a:rPr>
                        <a:t> </a:t>
                      </a:r>
                      <a:r>
                        <a:rPr lang="en-US" sz="1800" dirty="0" err="1">
                          <a:effectLst/>
                        </a:rPr>
                        <a:t>Trăng</a:t>
                      </a:r>
                      <a:r>
                        <a:rPr lang="en-US" sz="1800" dirty="0">
                          <a:effectLst/>
                        </a:rPr>
                        <a:t> (</a:t>
                      </a:r>
                      <a:r>
                        <a:rPr lang="en-US" sz="1800" dirty="0" err="1">
                          <a:effectLst/>
                        </a:rPr>
                        <a:t>ứng</a:t>
                      </a:r>
                      <a:r>
                        <a:rPr lang="en-US" sz="1800" dirty="0">
                          <a:effectLst/>
                        </a:rPr>
                        <a:t> </a:t>
                      </a:r>
                      <a:r>
                        <a:rPr lang="en-US" sz="1800" dirty="0" err="1">
                          <a:effectLst/>
                        </a:rPr>
                        <a:t>với</a:t>
                      </a:r>
                      <a:r>
                        <a:rPr lang="en-US" sz="1800" dirty="0">
                          <a:effectLst/>
                        </a:rPr>
                        <a:t> </a:t>
                      </a:r>
                      <a:r>
                        <a:rPr lang="en-US" sz="1800" dirty="0" err="1">
                          <a:effectLst/>
                        </a:rPr>
                        <a:t>ngày</a:t>
                      </a:r>
                      <a:r>
                        <a:rPr lang="en-US" sz="1800" dirty="0">
                          <a:effectLst/>
                        </a:rPr>
                        <a:t> </a:t>
                      </a:r>
                      <a:r>
                        <a:rPr lang="en-US" sz="1800" dirty="0" err="1">
                          <a:effectLst/>
                        </a:rPr>
                        <a:t>không</a:t>
                      </a:r>
                      <a:r>
                        <a:rPr lang="en-US" sz="1800" dirty="0">
                          <a:effectLst/>
                        </a:rPr>
                        <a:t> </a:t>
                      </a:r>
                      <a:r>
                        <a:rPr lang="en-US" sz="1800" dirty="0" err="1">
                          <a:effectLst/>
                        </a:rPr>
                        <a:t>có</a:t>
                      </a:r>
                      <a:r>
                        <a:rPr lang="en-US" sz="1800" dirty="0">
                          <a:effectLst/>
                        </a:rPr>
                        <a:t> </a:t>
                      </a:r>
                      <a:r>
                        <a:rPr lang="en-US" sz="1800" dirty="0" err="1">
                          <a:effectLst/>
                        </a:rPr>
                        <a:t>Trăng</a:t>
                      </a:r>
                      <a:r>
                        <a:rPr lang="en-US" sz="1800" dirty="0">
                          <a:effectLst/>
                        </a:rPr>
                        <a:t>)</a:t>
                      </a:r>
                      <a:endParaRPr lang="en-US" sz="1600" dirty="0">
                        <a:effectLst/>
                      </a:endParaRPr>
                    </a:p>
                    <a:p>
                      <a:pPr marL="0" marR="0">
                        <a:lnSpc>
                          <a:spcPct val="107000"/>
                        </a:lnSpc>
                        <a:spcBef>
                          <a:spcPts val="0"/>
                        </a:spcBef>
                        <a:spcAft>
                          <a:spcPts val="0"/>
                        </a:spcAft>
                        <a:tabLst>
                          <a:tab pos="3200400" algn="l"/>
                          <a:tab pos="4343400" algn="l"/>
                        </a:tabLst>
                      </a:pPr>
                      <a:endParaRPr lang="en-US" sz="1800" b="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000" dirty="0">
                        <a:effectLst/>
                        <a:latin typeface="+mj-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694455774"/>
                  </a:ext>
                </a:extLst>
              </a:tr>
              <a:tr h="650529">
                <a:tc>
                  <a:txBody>
                    <a:bodyPr/>
                    <a:lstStyle/>
                    <a:p>
                      <a:pPr marL="0" marR="0">
                        <a:lnSpc>
                          <a:spcPct val="107000"/>
                        </a:lnSpc>
                        <a:spcBef>
                          <a:spcPts val="0"/>
                        </a:spcBef>
                        <a:spcAft>
                          <a:spcPts val="0"/>
                        </a:spcAft>
                        <a:tabLst>
                          <a:tab pos="3200400" algn="l"/>
                          <a:tab pos="4343400" algn="l"/>
                        </a:tabLst>
                      </a:pPr>
                      <a:r>
                        <a:rPr lang="en-US" sz="2000" dirty="0" err="1">
                          <a:effectLst/>
                        </a:rPr>
                        <a:t>Trăng</a:t>
                      </a:r>
                      <a:r>
                        <a:rPr lang="en-US" sz="2000" dirty="0">
                          <a:effectLst/>
                        </a:rPr>
                        <a:t> </a:t>
                      </a:r>
                      <a:r>
                        <a:rPr lang="en-US" sz="2000" dirty="0" err="1">
                          <a:effectLst/>
                        </a:rPr>
                        <a:t>khuyết</a:t>
                      </a:r>
                      <a:r>
                        <a:rPr lang="en-US" sz="2000" dirty="0">
                          <a:effectLst/>
                        </a:rPr>
                        <a:t> (</a:t>
                      </a:r>
                      <a:r>
                        <a:rPr lang="en-US" sz="2000" dirty="0" err="1">
                          <a:effectLst/>
                        </a:rPr>
                        <a:t>ứng</a:t>
                      </a:r>
                      <a:r>
                        <a:rPr lang="en-US" sz="2000" dirty="0">
                          <a:effectLst/>
                        </a:rPr>
                        <a:t> </a:t>
                      </a:r>
                      <a:r>
                        <a:rPr lang="en-US" sz="2000" dirty="0" err="1">
                          <a:effectLst/>
                        </a:rPr>
                        <a:t>với</a:t>
                      </a:r>
                      <a:r>
                        <a:rPr lang="en-US" sz="2000" dirty="0">
                          <a:effectLst/>
                        </a:rPr>
                        <a:t> 4 </a:t>
                      </a:r>
                      <a:r>
                        <a:rPr lang="en-US" sz="2000" dirty="0" err="1">
                          <a:effectLst/>
                        </a:rPr>
                        <a:t>ngày</a:t>
                      </a:r>
                      <a:r>
                        <a:rPr lang="en-US" sz="2000" dirty="0">
                          <a:effectLst/>
                        </a:rPr>
                        <a:t> </a:t>
                      </a:r>
                      <a:r>
                        <a:rPr lang="en-US" sz="2000" dirty="0" err="1">
                          <a:effectLst/>
                        </a:rPr>
                        <a:t>sau</a:t>
                      </a:r>
                      <a:r>
                        <a:rPr lang="en-US" sz="2000" dirty="0">
                          <a:effectLst/>
                        </a:rPr>
                        <a:t>)</a:t>
                      </a:r>
                      <a:endParaRPr lang="en-US" sz="1800" b="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r>
                        <a:rPr lang="en-US" sz="2000" dirty="0">
                          <a:effectLst/>
                        </a:rPr>
                        <a:t> </a:t>
                      </a:r>
                      <a:r>
                        <a:rPr lang="en-US" sz="1800" dirty="0">
                          <a:effectLst/>
                        </a:rPr>
                        <a:t> </a:t>
                      </a:r>
                      <a:r>
                        <a:rPr lang="en-US" sz="2000" dirty="0">
                          <a:effectLst/>
                        </a:rPr>
                        <a:t>                     </a:t>
                      </a:r>
                      <a:endParaRPr lang="en-US" sz="1800" dirty="0">
                        <a:effectLst/>
                        <a:latin typeface="+mj-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995547567"/>
                  </a:ext>
                </a:extLst>
              </a:tr>
              <a:tr h="694902">
                <a:tc>
                  <a:txBody>
                    <a:bodyPr/>
                    <a:lstStyle/>
                    <a:p>
                      <a:pPr marL="0" marR="0">
                        <a:lnSpc>
                          <a:spcPct val="107000"/>
                        </a:lnSpc>
                        <a:spcBef>
                          <a:spcPts val="0"/>
                        </a:spcBef>
                        <a:spcAft>
                          <a:spcPts val="0"/>
                        </a:spcAft>
                        <a:tabLst>
                          <a:tab pos="3200400" algn="l"/>
                          <a:tab pos="4343400" algn="l"/>
                        </a:tabLst>
                      </a:pPr>
                      <a:r>
                        <a:rPr lang="en-US" sz="2000" dirty="0" err="1">
                          <a:effectLst/>
                        </a:rPr>
                        <a:t>Bán</a:t>
                      </a:r>
                      <a:r>
                        <a:rPr lang="en-US" sz="2000" dirty="0">
                          <a:effectLst/>
                        </a:rPr>
                        <a:t> </a:t>
                      </a:r>
                      <a:r>
                        <a:rPr lang="en-US" sz="2000" dirty="0" err="1">
                          <a:effectLst/>
                        </a:rPr>
                        <a:t>nguyệt</a:t>
                      </a:r>
                      <a:r>
                        <a:rPr lang="en-US" sz="2000" dirty="0">
                          <a:effectLst/>
                        </a:rPr>
                        <a:t> (</a:t>
                      </a:r>
                      <a:r>
                        <a:rPr lang="en-US" sz="2000" dirty="0" err="1">
                          <a:effectLst/>
                        </a:rPr>
                        <a:t>ứng</a:t>
                      </a:r>
                      <a:r>
                        <a:rPr lang="en-US" sz="2000" dirty="0">
                          <a:effectLst/>
                        </a:rPr>
                        <a:t> </a:t>
                      </a:r>
                      <a:r>
                        <a:rPr lang="en-US" sz="2000" dirty="0" err="1">
                          <a:effectLst/>
                        </a:rPr>
                        <a:t>với</a:t>
                      </a:r>
                      <a:r>
                        <a:rPr lang="en-US" sz="2000" dirty="0">
                          <a:effectLst/>
                        </a:rPr>
                        <a:t> 8 </a:t>
                      </a:r>
                      <a:r>
                        <a:rPr lang="en-US" sz="2000" dirty="0" err="1">
                          <a:effectLst/>
                        </a:rPr>
                        <a:t>ngày</a:t>
                      </a:r>
                      <a:r>
                        <a:rPr lang="en-US" sz="2000" dirty="0">
                          <a:effectLst/>
                        </a:rPr>
                        <a:t> </a:t>
                      </a:r>
                      <a:r>
                        <a:rPr lang="en-US" sz="2000" dirty="0" err="1">
                          <a:effectLst/>
                        </a:rPr>
                        <a:t>sau</a:t>
                      </a:r>
                      <a:r>
                        <a:rPr lang="en-US" sz="2000" dirty="0">
                          <a:effectLst/>
                        </a:rPr>
                        <a:t>)</a:t>
                      </a:r>
                      <a:endParaRPr lang="en-US" sz="1800" b="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r>
                        <a:rPr lang="en-US" sz="2000">
                          <a:effectLst/>
                        </a:rPr>
                        <a:t>                  </a:t>
                      </a:r>
                      <a:endParaRPr lang="en-US" sz="1800">
                        <a:effectLst/>
                        <a:latin typeface="+mj-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13731382"/>
                  </a:ext>
                </a:extLst>
              </a:tr>
              <a:tr h="650529">
                <a:tc>
                  <a:txBody>
                    <a:bodyPr/>
                    <a:lstStyle/>
                    <a:p>
                      <a:pPr marL="0" marR="0">
                        <a:lnSpc>
                          <a:spcPct val="107000"/>
                        </a:lnSpc>
                        <a:spcBef>
                          <a:spcPts val="0"/>
                        </a:spcBef>
                        <a:spcAft>
                          <a:spcPts val="0"/>
                        </a:spcAft>
                        <a:tabLst>
                          <a:tab pos="3200400" algn="l"/>
                          <a:tab pos="4343400" algn="l"/>
                        </a:tabLst>
                      </a:pPr>
                      <a:r>
                        <a:rPr lang="en-US" sz="2000" dirty="0" err="1">
                          <a:effectLst/>
                        </a:rPr>
                        <a:t>Trăng</a:t>
                      </a:r>
                      <a:r>
                        <a:rPr lang="en-US" sz="2000" dirty="0">
                          <a:effectLst/>
                        </a:rPr>
                        <a:t> </a:t>
                      </a:r>
                      <a:r>
                        <a:rPr lang="en-US" sz="2000" dirty="0" err="1">
                          <a:effectLst/>
                        </a:rPr>
                        <a:t>khuyết</a:t>
                      </a:r>
                      <a:r>
                        <a:rPr lang="en-US" sz="2000" dirty="0">
                          <a:effectLst/>
                        </a:rPr>
                        <a:t> (</a:t>
                      </a:r>
                      <a:r>
                        <a:rPr lang="en-US" sz="2000" dirty="0" err="1">
                          <a:effectLst/>
                        </a:rPr>
                        <a:t>ứng</a:t>
                      </a:r>
                      <a:r>
                        <a:rPr lang="en-US" sz="2000" dirty="0">
                          <a:effectLst/>
                        </a:rPr>
                        <a:t> </a:t>
                      </a:r>
                      <a:r>
                        <a:rPr lang="en-US" sz="2000" dirty="0" err="1">
                          <a:effectLst/>
                        </a:rPr>
                        <a:t>với</a:t>
                      </a:r>
                      <a:r>
                        <a:rPr lang="en-US" sz="2000" dirty="0">
                          <a:effectLst/>
                        </a:rPr>
                        <a:t> 12 </a:t>
                      </a:r>
                      <a:r>
                        <a:rPr lang="en-US" sz="2000" dirty="0" err="1">
                          <a:effectLst/>
                        </a:rPr>
                        <a:t>ngày</a:t>
                      </a:r>
                      <a:r>
                        <a:rPr lang="en-US" sz="2000" dirty="0">
                          <a:effectLst/>
                        </a:rPr>
                        <a:t> </a:t>
                      </a:r>
                      <a:r>
                        <a:rPr lang="en-US" sz="2000" dirty="0" err="1">
                          <a:effectLst/>
                        </a:rPr>
                        <a:t>sau</a:t>
                      </a:r>
                      <a:r>
                        <a:rPr lang="en-US" sz="2000" dirty="0">
                          <a:effectLst/>
                        </a:rPr>
                        <a:t>)</a:t>
                      </a:r>
                      <a:endParaRPr lang="en-US" sz="1800" b="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000" dirty="0">
                        <a:effectLst/>
                        <a:latin typeface="+mj-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552668636"/>
                  </a:ext>
                </a:extLst>
              </a:tr>
              <a:tr h="694902">
                <a:tc>
                  <a:txBody>
                    <a:bodyPr/>
                    <a:lstStyle/>
                    <a:p>
                      <a:pPr marL="0" marR="0">
                        <a:lnSpc>
                          <a:spcPct val="107000"/>
                        </a:lnSpc>
                        <a:spcBef>
                          <a:spcPts val="0"/>
                        </a:spcBef>
                        <a:spcAft>
                          <a:spcPts val="0"/>
                        </a:spcAft>
                        <a:tabLst>
                          <a:tab pos="3200400" algn="l"/>
                          <a:tab pos="4343400" algn="l"/>
                        </a:tabLst>
                      </a:pPr>
                      <a:r>
                        <a:rPr lang="en-US" sz="2000">
                          <a:effectLst/>
                        </a:rPr>
                        <a:t>Trăng tròn (ứng với 16 ngày sau)</a:t>
                      </a:r>
                      <a:endParaRPr lang="en-US" sz="1800" b="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r>
                        <a:rPr lang="en-US" sz="2000" dirty="0">
                          <a:effectLst/>
                        </a:rPr>
                        <a:t>                   </a:t>
                      </a:r>
                      <a:endParaRPr lang="en-US" sz="1800" dirty="0">
                        <a:effectLst/>
                        <a:latin typeface="+mj-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90755048"/>
                  </a:ext>
                </a:extLst>
              </a:tr>
              <a:tr h="650529">
                <a:tc>
                  <a:txBody>
                    <a:bodyPr/>
                    <a:lstStyle/>
                    <a:p>
                      <a:pPr marL="0" marR="0">
                        <a:lnSpc>
                          <a:spcPct val="107000"/>
                        </a:lnSpc>
                        <a:spcBef>
                          <a:spcPts val="0"/>
                        </a:spcBef>
                        <a:spcAft>
                          <a:spcPts val="0"/>
                        </a:spcAft>
                        <a:tabLst>
                          <a:tab pos="3200400" algn="l"/>
                          <a:tab pos="4343400" algn="l"/>
                        </a:tabLst>
                      </a:pPr>
                      <a:r>
                        <a:rPr lang="en-US" sz="2000">
                          <a:effectLst/>
                        </a:rPr>
                        <a:t>Trăng khuyết (ứng với 19 ngày sau)</a:t>
                      </a:r>
                      <a:endParaRPr lang="en-US" sz="1800" b="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000">
                        <a:effectLst/>
                        <a:latin typeface="+mj-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18888725"/>
                  </a:ext>
                </a:extLst>
              </a:tr>
              <a:tr h="694902">
                <a:tc>
                  <a:txBody>
                    <a:bodyPr/>
                    <a:lstStyle/>
                    <a:p>
                      <a:pPr marL="0" marR="0">
                        <a:lnSpc>
                          <a:spcPct val="107000"/>
                        </a:lnSpc>
                        <a:spcBef>
                          <a:spcPts val="0"/>
                        </a:spcBef>
                        <a:spcAft>
                          <a:spcPts val="0"/>
                        </a:spcAft>
                        <a:tabLst>
                          <a:tab pos="3200400" algn="l"/>
                          <a:tab pos="4343400" algn="l"/>
                        </a:tabLst>
                      </a:pPr>
                      <a:r>
                        <a:rPr lang="en-US" sz="2000">
                          <a:effectLst/>
                        </a:rPr>
                        <a:t>Bán nguyệt (ứng với 23 ngày sau)</a:t>
                      </a:r>
                      <a:endParaRPr lang="en-US" sz="1800" b="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000">
                        <a:effectLst/>
                        <a:latin typeface="+mj-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188020503"/>
                  </a:ext>
                </a:extLst>
              </a:tr>
              <a:tr h="650529">
                <a:tc>
                  <a:txBody>
                    <a:bodyPr/>
                    <a:lstStyle/>
                    <a:p>
                      <a:pPr marL="0" marR="0">
                        <a:lnSpc>
                          <a:spcPct val="107000"/>
                        </a:lnSpc>
                        <a:spcBef>
                          <a:spcPts val="0"/>
                        </a:spcBef>
                        <a:spcAft>
                          <a:spcPts val="0"/>
                        </a:spcAft>
                        <a:tabLst>
                          <a:tab pos="3200400" algn="l"/>
                          <a:tab pos="4343400" algn="l"/>
                        </a:tabLst>
                      </a:pPr>
                      <a:r>
                        <a:rPr lang="en-US" sz="2000" dirty="0" err="1">
                          <a:effectLst/>
                        </a:rPr>
                        <a:t>Trăng</a:t>
                      </a:r>
                      <a:r>
                        <a:rPr lang="en-US" sz="2000" dirty="0">
                          <a:effectLst/>
                        </a:rPr>
                        <a:t> </a:t>
                      </a:r>
                      <a:r>
                        <a:rPr lang="en-US" sz="2000" dirty="0" err="1">
                          <a:effectLst/>
                        </a:rPr>
                        <a:t>khuyết</a:t>
                      </a:r>
                      <a:r>
                        <a:rPr lang="en-US" sz="2000" dirty="0">
                          <a:effectLst/>
                        </a:rPr>
                        <a:t> (</a:t>
                      </a:r>
                      <a:r>
                        <a:rPr lang="en-US" sz="2000" dirty="0" err="1">
                          <a:effectLst/>
                        </a:rPr>
                        <a:t>ứng</a:t>
                      </a:r>
                      <a:r>
                        <a:rPr lang="en-US" sz="2000" dirty="0">
                          <a:effectLst/>
                        </a:rPr>
                        <a:t> </a:t>
                      </a:r>
                      <a:r>
                        <a:rPr lang="en-US" sz="2000" dirty="0" err="1">
                          <a:effectLst/>
                        </a:rPr>
                        <a:t>với</a:t>
                      </a:r>
                      <a:r>
                        <a:rPr lang="en-US" sz="2000" dirty="0">
                          <a:effectLst/>
                        </a:rPr>
                        <a:t> 27 </a:t>
                      </a:r>
                      <a:r>
                        <a:rPr lang="en-US" sz="2000" dirty="0" err="1">
                          <a:effectLst/>
                        </a:rPr>
                        <a:t>ngày</a:t>
                      </a:r>
                      <a:r>
                        <a:rPr lang="en-US" sz="2000" dirty="0">
                          <a:effectLst/>
                        </a:rPr>
                        <a:t> </a:t>
                      </a:r>
                      <a:r>
                        <a:rPr lang="en-US" sz="2000" dirty="0" err="1">
                          <a:effectLst/>
                        </a:rPr>
                        <a:t>sau</a:t>
                      </a:r>
                      <a:r>
                        <a:rPr lang="en-US" sz="2000" dirty="0">
                          <a:effectLst/>
                        </a:rPr>
                        <a:t>)</a:t>
                      </a:r>
                      <a:endParaRPr lang="en-US" sz="1800" b="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3200400" algn="l"/>
                          <a:tab pos="4343400" algn="l"/>
                        </a:tabLst>
                      </a:pPr>
                      <a:endParaRPr lang="en-US" sz="2000" dirty="0">
                        <a:effectLst/>
                        <a:latin typeface="+mj-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5024630"/>
                  </a:ext>
                </a:extLst>
              </a:tr>
            </a:tbl>
          </a:graphicData>
        </a:graphic>
      </p:graphicFrame>
      <p:pic>
        <p:nvPicPr>
          <p:cNvPr id="13" name="Picture 12"/>
          <p:cNvPicPr/>
          <p:nvPr/>
        </p:nvPicPr>
        <p:blipFill>
          <a:blip r:embed="rId2">
            <a:extLst>
              <a:ext uri="{28A0092B-C50C-407E-A947-70E740481C1C}">
                <a14:useLocalDpi xmlns:a14="http://schemas.microsoft.com/office/drawing/2010/main" val="0"/>
              </a:ext>
            </a:extLst>
          </a:blip>
          <a:stretch>
            <a:fillRect/>
          </a:stretch>
        </p:blipFill>
        <p:spPr>
          <a:xfrm>
            <a:off x="7234898" y="2059419"/>
            <a:ext cx="628014" cy="647065"/>
          </a:xfrm>
          <a:prstGeom prst="rect">
            <a:avLst/>
          </a:prstGeom>
        </p:spPr>
      </p:pic>
      <p:pic>
        <p:nvPicPr>
          <p:cNvPr id="14" name="Picture 13"/>
          <p:cNvPicPr/>
          <p:nvPr/>
        </p:nvPicPr>
        <p:blipFill>
          <a:blip r:embed="rId3"/>
          <a:stretch>
            <a:fillRect/>
          </a:stretch>
        </p:blipFill>
        <p:spPr>
          <a:xfrm>
            <a:off x="6995319" y="6030348"/>
            <a:ext cx="683768" cy="673164"/>
          </a:xfrm>
          <a:prstGeom prst="rect">
            <a:avLst/>
          </a:prstGeom>
        </p:spPr>
      </p:pic>
      <p:pic>
        <p:nvPicPr>
          <p:cNvPr id="15" name="Picture 14"/>
          <p:cNvPicPr/>
          <p:nvPr/>
        </p:nvPicPr>
        <p:blipFill>
          <a:blip r:embed="rId4"/>
          <a:stretch>
            <a:fillRect/>
          </a:stretch>
        </p:blipFill>
        <p:spPr>
          <a:xfrm>
            <a:off x="5869274" y="5360864"/>
            <a:ext cx="664591" cy="713232"/>
          </a:xfrm>
          <a:prstGeom prst="rect">
            <a:avLst/>
          </a:prstGeom>
        </p:spPr>
      </p:pic>
      <p:pic>
        <p:nvPicPr>
          <p:cNvPr id="16" name="Picture 15"/>
          <p:cNvPicPr/>
          <p:nvPr/>
        </p:nvPicPr>
        <p:blipFill>
          <a:blip r:embed="rId5"/>
          <a:stretch>
            <a:fillRect/>
          </a:stretch>
        </p:blipFill>
        <p:spPr>
          <a:xfrm>
            <a:off x="7087966" y="4764659"/>
            <a:ext cx="683768" cy="640080"/>
          </a:xfrm>
          <a:prstGeom prst="rect">
            <a:avLst/>
          </a:prstGeom>
        </p:spPr>
      </p:pic>
      <p:pic>
        <p:nvPicPr>
          <p:cNvPr id="17" name="Picture 16"/>
          <p:cNvPicPr/>
          <p:nvPr/>
        </p:nvPicPr>
        <p:blipFill>
          <a:blip r:embed="rId6"/>
          <a:stretch>
            <a:fillRect/>
          </a:stretch>
        </p:blipFill>
        <p:spPr>
          <a:xfrm>
            <a:off x="5782221" y="4059331"/>
            <a:ext cx="664591" cy="680148"/>
          </a:xfrm>
          <a:prstGeom prst="rect">
            <a:avLst/>
          </a:prstGeom>
        </p:spPr>
      </p:pic>
      <p:pic>
        <p:nvPicPr>
          <p:cNvPr id="18" name="Picture 17"/>
          <p:cNvPicPr/>
          <p:nvPr/>
        </p:nvPicPr>
        <p:blipFill>
          <a:blip r:embed="rId7">
            <a:extLst>
              <a:ext uri="{28A0092B-C50C-407E-A947-70E740481C1C}">
                <a14:useLocalDpi xmlns:a14="http://schemas.microsoft.com/office/drawing/2010/main" val="0"/>
              </a:ext>
            </a:extLst>
          </a:blip>
          <a:stretch>
            <a:fillRect/>
          </a:stretch>
        </p:blipFill>
        <p:spPr>
          <a:xfrm>
            <a:off x="5790222" y="1421879"/>
            <a:ext cx="656590" cy="637540"/>
          </a:xfrm>
          <a:prstGeom prst="rect">
            <a:avLst/>
          </a:prstGeom>
        </p:spPr>
      </p:pic>
      <p:pic>
        <p:nvPicPr>
          <p:cNvPr id="19" name="Picture 18"/>
          <p:cNvPicPr/>
          <p:nvPr/>
        </p:nvPicPr>
        <p:blipFill>
          <a:blip r:embed="rId8">
            <a:extLst>
              <a:ext uri="{28A0092B-C50C-407E-A947-70E740481C1C}">
                <a14:useLocalDpi xmlns:a14="http://schemas.microsoft.com/office/drawing/2010/main" val="0"/>
              </a:ext>
            </a:extLst>
          </a:blip>
          <a:stretch>
            <a:fillRect/>
          </a:stretch>
        </p:blipFill>
        <p:spPr>
          <a:xfrm>
            <a:off x="7014496" y="3369085"/>
            <a:ext cx="664591" cy="683080"/>
          </a:xfrm>
          <a:prstGeom prst="rect">
            <a:avLst/>
          </a:prstGeom>
        </p:spPr>
      </p:pic>
      <p:pic>
        <p:nvPicPr>
          <p:cNvPr id="20" name="Picture 19"/>
          <p:cNvPicPr/>
          <p:nvPr/>
        </p:nvPicPr>
        <p:blipFill>
          <a:blip r:embed="rId9"/>
          <a:stretch>
            <a:fillRect/>
          </a:stretch>
        </p:blipFill>
        <p:spPr>
          <a:xfrm>
            <a:off x="5785586" y="2706484"/>
            <a:ext cx="683768" cy="662601"/>
          </a:xfrm>
          <a:prstGeom prst="rect">
            <a:avLst/>
          </a:prstGeom>
        </p:spPr>
      </p:pic>
      <p:sp>
        <p:nvSpPr>
          <p:cNvPr id="2" name="Rectangle 1"/>
          <p:cNvSpPr/>
          <p:nvPr/>
        </p:nvSpPr>
        <p:spPr>
          <a:xfrm>
            <a:off x="426971" y="161995"/>
            <a:ext cx="8135137" cy="400110"/>
          </a:xfrm>
          <a:prstGeom prst="rect">
            <a:avLst/>
          </a:prstGeom>
        </p:spPr>
        <p:txBody>
          <a:bodyPr wrap="square">
            <a:spAutoFit/>
          </a:bodyPr>
          <a:lstStyle/>
          <a:p>
            <a:r>
              <a:rPr lang="vi-VN" sz="2000" b="1" dirty="0">
                <a:solidFill>
                  <a:schemeClr val="accent2">
                    <a:lumMod val="75000"/>
                  </a:schemeClr>
                </a:solidFill>
                <a:latin typeface="Times New Roman" pitchFamily="18" charset="0"/>
                <a:cs typeface="Times New Roman" pitchFamily="18" charset="0"/>
              </a:rPr>
              <a:t>?3. </a:t>
            </a:r>
            <a:r>
              <a:rPr lang="en-US" sz="2000" b="1" dirty="0" err="1">
                <a:solidFill>
                  <a:schemeClr val="accent2">
                    <a:lumMod val="75000"/>
                  </a:schemeClr>
                </a:solidFill>
                <a:latin typeface="Times New Roman" pitchFamily="18" charset="0"/>
                <a:cs typeface="Times New Roman" pitchFamily="18" charset="0"/>
              </a:rPr>
              <a:t>Em</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hãy</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nêu</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các</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hình</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dạng</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nhìn</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thầy</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của</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Mặt</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Trăng</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mà</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em</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biết</a:t>
            </a:r>
            <a:r>
              <a:rPr lang="en-US" sz="2000" b="1" dirty="0">
                <a:solidFill>
                  <a:schemeClr val="accent2">
                    <a:lumMod val="7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235551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in)">
                                      <p:cBhvr>
                                        <p:cTn id="20" dur="2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circle(in)">
                                      <p:cBhvr>
                                        <p:cTn id="48" dur="20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240" y="871330"/>
            <a:ext cx="8482760" cy="3170099"/>
          </a:xfrm>
          <a:prstGeom prst="rect">
            <a:avLst/>
          </a:prstGeom>
        </p:spPr>
        <p:txBody>
          <a:bodyPr wrap="square">
            <a:spAutoFit/>
          </a:bodyPr>
          <a:lstStyle/>
          <a:p>
            <a:r>
              <a:rPr lang="vi-VN" sz="2000" b="1" dirty="0" smtClean="0">
                <a:latin typeface="Times New Roman" pitchFamily="18" charset="0"/>
                <a:cs typeface="Times New Roman" pitchFamily="18" charset="0"/>
              </a:rPr>
              <a:t>Trả lời: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hình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thường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nhìn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thầy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của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Mặt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Trăng</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gồm</a:t>
            </a:r>
            <a:r>
              <a:rPr lang="vi-VN"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 </a:t>
            </a:r>
            <a:endParaRPr lang="vi-VN" sz="2000" b="1" dirty="0" smtClean="0">
              <a:latin typeface="Times New Roman" pitchFamily="18" charset="0"/>
              <a:cs typeface="Times New Roman" pitchFamily="18" charset="0"/>
            </a:endParaRPr>
          </a:p>
          <a:p>
            <a:r>
              <a:rPr lang="vi-VN" sz="2000" b="1" dirty="0">
                <a:latin typeface="Times New Roman" pitchFamily="18" charset="0"/>
                <a:cs typeface="Times New Roman" pitchFamily="18" charset="0"/>
              </a:rPr>
              <a:t>	</a:t>
            </a:r>
            <a:r>
              <a:rPr lang="vi-VN" sz="2000" b="1" dirty="0" smtClean="0">
                <a:latin typeface="+mj-lt"/>
                <a:cs typeface="Times New Roman" pitchFamily="18" charset="0"/>
              </a:rPr>
              <a:t>- </a:t>
            </a:r>
            <a:r>
              <a:rPr lang="vi-VN" sz="2000" b="1" dirty="0">
                <a:latin typeface="+mj-lt"/>
              </a:rPr>
              <a:t>Trăng tròn.</a:t>
            </a:r>
          </a:p>
          <a:p>
            <a:r>
              <a:rPr lang="vi-VN" sz="2000" b="1" dirty="0" smtClean="0">
                <a:latin typeface="+mj-lt"/>
              </a:rPr>
              <a:t>	- Trăng </a:t>
            </a:r>
            <a:r>
              <a:rPr lang="vi-VN" sz="2000" b="1" dirty="0">
                <a:latin typeface="+mj-lt"/>
              </a:rPr>
              <a:t>khuyết.</a:t>
            </a:r>
          </a:p>
          <a:p>
            <a:r>
              <a:rPr lang="vi-VN" sz="2000" b="1" dirty="0" smtClean="0">
                <a:latin typeface="+mj-lt"/>
              </a:rPr>
              <a:t>	- Trăng </a:t>
            </a:r>
            <a:r>
              <a:rPr lang="vi-VN" sz="2000" b="1" dirty="0">
                <a:latin typeface="+mj-lt"/>
              </a:rPr>
              <a:t>bán nguyệt.</a:t>
            </a:r>
          </a:p>
          <a:p>
            <a:r>
              <a:rPr lang="vi-VN" sz="2000" b="1" dirty="0" smtClean="0">
                <a:latin typeface="+mj-lt"/>
              </a:rPr>
              <a:t>	- Trăng </a:t>
            </a:r>
            <a:r>
              <a:rPr lang="vi-VN" sz="2000" b="1" dirty="0">
                <a:latin typeface="+mj-lt"/>
              </a:rPr>
              <a:t>lưỡi liềm.</a:t>
            </a:r>
          </a:p>
          <a:p>
            <a:r>
              <a:rPr lang="vi-VN" sz="2000" b="1" dirty="0" smtClean="0">
                <a:latin typeface="+mj-lt"/>
              </a:rPr>
              <a:t>	- Không </a:t>
            </a:r>
            <a:r>
              <a:rPr lang="vi-VN" sz="2000" b="1" dirty="0">
                <a:latin typeface="+mj-lt"/>
              </a:rPr>
              <a:t>trăng</a:t>
            </a:r>
            <a:r>
              <a:rPr lang="vi-VN" sz="2000" b="1" dirty="0" smtClean="0"/>
              <a:t>.</a:t>
            </a:r>
            <a:endParaRPr lang="en-US" sz="2000" b="1" dirty="0">
              <a:latin typeface="Times New Roman" pitchFamily="18" charset="0"/>
              <a:cs typeface="Times New Roman" pitchFamily="18" charset="0"/>
            </a:endParaRPr>
          </a:p>
          <a:p>
            <a:r>
              <a:rPr lang="vi-VN" sz="2000" b="1" dirty="0" smtClean="0">
                <a:latin typeface="Times New Roman" pitchFamily="18" charset="0"/>
                <a:cs typeface="Times New Roman" pitchFamily="18" charset="0"/>
              </a:rPr>
              <a:t>	</a:t>
            </a:r>
          </a:p>
          <a:p>
            <a:r>
              <a:rPr lang="en-US" sz="2000" b="1" dirty="0" err="1" smtClean="0">
                <a:latin typeface="Times New Roman" pitchFamily="18" charset="0"/>
                <a:cs typeface="Times New Roman" pitchFamily="18" charset="0"/>
              </a:rPr>
              <a:t>Hình</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ảnh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Mặt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Trăng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chúng</a:t>
            </a:r>
            <a:r>
              <a:rPr lang="en-US" sz="2000" b="1" dirty="0">
                <a:latin typeface="Times New Roman" pitchFamily="18" charset="0"/>
                <a:cs typeface="Times New Roman" pitchFamily="18" charset="0"/>
              </a:rPr>
              <a:t> ta </a:t>
            </a:r>
            <a:r>
              <a:rPr lang="en-US" sz="2000" b="1" dirty="0" err="1">
                <a:latin typeface="Times New Roman" pitchFamily="18" charset="0"/>
                <a:cs typeface="Times New Roman" pitchFamily="18" charset="0"/>
              </a:rPr>
              <a:t>nhìn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đêm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nhau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nhau</a:t>
            </a:r>
            <a:r>
              <a:rPr lang="en-US" sz="2000" b="1" dirty="0">
                <a:latin typeface="Times New Roman" pitchFamily="18" charset="0"/>
                <a:cs typeface="Times New Roman" pitchFamily="18" charset="0"/>
              </a:rPr>
              <a:t> </a:t>
            </a:r>
            <a:r>
              <a:rPr lang="vi-VN" sz="2000" b="1" dirty="0" err="1">
                <a:latin typeface="Times New Roman" pitchFamily="18" charset="0"/>
                <a:cs typeface="Times New Roman" pitchFamily="18" charset="0"/>
              </a:rPr>
              <a:t>d</a:t>
            </a:r>
            <a:r>
              <a:rPr lang="en-US" sz="2000" b="1" dirty="0" smtClean="0">
                <a:latin typeface="Times New Roman" pitchFamily="18" charset="0"/>
                <a:cs typeface="Times New Roman" pitchFamily="18" charset="0"/>
              </a:rPr>
              <a:t>o </a:t>
            </a:r>
            <a:r>
              <a:rPr lang="en-US" sz="2000" b="1" dirty="0" err="1">
                <a:latin typeface="Times New Roman" pitchFamily="18" charset="0"/>
                <a:cs typeface="Times New Roman" pitchFamily="18" charset="0"/>
              </a:rPr>
              <a:t>vị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của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Mặt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Trăng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quỹ</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đạo</a:t>
            </a:r>
            <a:r>
              <a:rPr lang="en-US" sz="2000" b="1" dirty="0">
                <a:latin typeface="Times New Roman" pitchFamily="18" charset="0"/>
                <a:cs typeface="Times New Roman" pitchFamily="18" charset="0"/>
              </a:rPr>
              <a:t> quay </a:t>
            </a:r>
            <a:r>
              <a:rPr lang="en-US" sz="2000" b="1" dirty="0" err="1">
                <a:latin typeface="Times New Roman" pitchFamily="18" charset="0"/>
                <a:cs typeface="Times New Roman" pitchFamily="18" charset="0"/>
              </a:rPr>
              <a:t>xung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quanh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mỗi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ngày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nhau</a:t>
            </a:r>
            <a:r>
              <a:rPr lang="en-US" sz="2000" b="1" dirty="0">
                <a:latin typeface="Times New Roman" pitchFamily="18" charset="0"/>
                <a:cs typeface="Times New Roman" pitchFamily="18" charset="0"/>
              </a:rPr>
              <a:t>.</a:t>
            </a:r>
          </a:p>
        </p:txBody>
      </p:sp>
      <p:sp>
        <p:nvSpPr>
          <p:cNvPr id="3" name="Rectangle 2"/>
          <p:cNvSpPr/>
          <p:nvPr/>
        </p:nvSpPr>
        <p:spPr>
          <a:xfrm>
            <a:off x="510098" y="392863"/>
            <a:ext cx="8414747" cy="400110"/>
          </a:xfrm>
          <a:prstGeom prst="rect">
            <a:avLst/>
          </a:prstGeom>
        </p:spPr>
        <p:txBody>
          <a:bodyPr wrap="square">
            <a:spAutoFit/>
          </a:bodyPr>
          <a:lstStyle/>
          <a:p>
            <a:r>
              <a:rPr lang="vi-VN" sz="2000" b="1" dirty="0">
                <a:solidFill>
                  <a:schemeClr val="accent2">
                    <a:lumMod val="75000"/>
                  </a:schemeClr>
                </a:solidFill>
                <a:latin typeface="Times New Roman" pitchFamily="18" charset="0"/>
                <a:cs typeface="Times New Roman" pitchFamily="18" charset="0"/>
              </a:rPr>
              <a:t>?3. </a:t>
            </a:r>
            <a:r>
              <a:rPr lang="en-US" sz="2000" b="1" dirty="0" err="1">
                <a:solidFill>
                  <a:schemeClr val="accent2">
                    <a:lumMod val="75000"/>
                  </a:schemeClr>
                </a:solidFill>
                <a:latin typeface="Times New Roman" pitchFamily="18" charset="0"/>
                <a:cs typeface="Times New Roman" pitchFamily="18" charset="0"/>
              </a:rPr>
              <a:t>Em</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hãy</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nêu</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các</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hình</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dạng</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nhìn</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thầy</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của</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Mặt</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Trăng</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mà</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em</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biết</a:t>
            </a:r>
            <a:r>
              <a:rPr lang="en-US" sz="2000" b="1" dirty="0">
                <a:solidFill>
                  <a:schemeClr val="accent2">
                    <a:lumMod val="7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208291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ircle(in)">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circle(in)">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circle(in)">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circle(in)">
                                      <p:cBhvr>
                                        <p:cTn id="37" dur="20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940" y="289676"/>
            <a:ext cx="8652792" cy="1200329"/>
          </a:xfrm>
          <a:prstGeom prst="rect">
            <a:avLst/>
          </a:prstGeom>
        </p:spPr>
        <p:txBody>
          <a:bodyPr wrap="square">
            <a:spAutoFit/>
          </a:bodyPr>
          <a:lstStyle/>
          <a:p>
            <a:pPr algn="just"/>
            <a:r>
              <a:rPr lang="vi-VN" sz="2400" b="1" dirty="0" smtClean="0">
                <a:latin typeface="Times New Roman" pitchFamily="18" charset="0"/>
                <a:cs typeface="Times New Roman" pitchFamily="18" charset="0"/>
              </a:rPr>
              <a:t>?4.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44.4,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hãy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chỉ</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mặt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Mặt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Mặt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mặt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Mặt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Trái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nhìn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a:t>
            </a:r>
          </a:p>
        </p:txBody>
      </p:sp>
      <p:sp>
        <p:nvSpPr>
          <p:cNvPr id="3" name="Rectangle 2"/>
          <p:cNvSpPr/>
          <p:nvPr/>
        </p:nvSpPr>
        <p:spPr>
          <a:xfrm>
            <a:off x="256940" y="1571896"/>
            <a:ext cx="3045480" cy="4745979"/>
          </a:xfrm>
          <a:prstGeom prst="rect">
            <a:avLst/>
          </a:prstGeom>
        </p:spPr>
        <p:txBody>
          <a:bodyPr wrap="square">
            <a:spAutoFit/>
          </a:bodyPr>
          <a:lstStyle/>
          <a:p>
            <a:pPr algn="just">
              <a:lnSpc>
                <a:spcPct val="150000"/>
              </a:lnSpc>
              <a:spcAft>
                <a:spcPts val="600"/>
              </a:spcAft>
            </a:pPr>
            <a:r>
              <a:rPr lang="vi-VN" sz="2400" b="1" dirty="0" smtClean="0">
                <a:solidFill>
                  <a:srgbClr val="FF0000"/>
                </a:solidFill>
                <a:latin typeface="Times New Roman" pitchFamily="18" charset="0"/>
                <a:cs typeface="Times New Roman" pitchFamily="18" charset="0"/>
              </a:rPr>
              <a:t>TL: </a:t>
            </a:r>
            <a:r>
              <a:rPr lang="en-US" sz="2000" b="1" dirty="0" err="1" smtClean="0">
                <a:solidFill>
                  <a:srgbClr val="FF0000"/>
                </a:solidFill>
                <a:latin typeface="Times New Roman" pitchFamily="18" charset="0"/>
                <a:cs typeface="Times New Roman" pitchFamily="18" charset="0"/>
              </a:rPr>
              <a:t>Phần</a:t>
            </a:r>
            <a:r>
              <a:rPr lang="en-US" sz="2000" b="1" dirty="0" smtClean="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bề</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mặt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Mặt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Trăng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được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chiếu</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sáng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là</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Mặt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Trăng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hướng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về</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Mặt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Trời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phần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sáng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trong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hình</a:t>
            </a:r>
            <a:r>
              <a:rPr lang="en-US" sz="2000" b="1" dirty="0">
                <a:solidFill>
                  <a:srgbClr val="FF0000"/>
                </a:solidFill>
                <a:latin typeface="Times New Roman" pitchFamily="18" charset="0"/>
                <a:cs typeface="Times New Roman" pitchFamily="18" charset="0"/>
              </a:rPr>
              <a:t> 44.4). </a:t>
            </a:r>
            <a:r>
              <a:rPr lang="en-US" sz="2000" b="1" dirty="0" err="1">
                <a:solidFill>
                  <a:srgbClr val="FF0000"/>
                </a:solidFill>
                <a:latin typeface="Times New Roman" pitchFamily="18" charset="0"/>
                <a:cs typeface="Times New Roman" pitchFamily="18" charset="0"/>
              </a:rPr>
              <a:t>Phần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bề</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mặt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của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Mặt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Trăng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mà</a:t>
            </a:r>
            <a:r>
              <a:rPr lang="en-US" sz="2000" b="1" dirty="0">
                <a:solidFill>
                  <a:srgbClr val="FF0000"/>
                </a:solidFill>
                <a:latin typeface="Times New Roman" pitchFamily="18" charset="0"/>
                <a:cs typeface="Times New Roman" pitchFamily="18" charset="0"/>
              </a:rPr>
              <a:t> ở </a:t>
            </a:r>
            <a:r>
              <a:rPr lang="en-US" sz="2000" b="1" dirty="0" err="1">
                <a:solidFill>
                  <a:srgbClr val="FF0000"/>
                </a:solidFill>
                <a:latin typeface="Times New Roman" pitchFamily="18" charset="0"/>
                <a:cs typeface="Times New Roman" pitchFamily="18" charset="0"/>
              </a:rPr>
              <a:t>Trái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Đất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có</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thể</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quan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sát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thấy</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là</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phần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được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Mặt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Trời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chiếu</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sáng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hướng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về</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Trái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Đất</a:t>
            </a:r>
            <a:r>
              <a:rPr lang="en-US" sz="2000" b="1" dirty="0">
                <a:solidFill>
                  <a:srgbClr val="FF0000"/>
                </a:solidFill>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674" y="1490005"/>
            <a:ext cx="5614870" cy="4701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ình 4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674" y="1490005"/>
            <a:ext cx="5614869" cy="4245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70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heel(1)">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040" y="392863"/>
            <a:ext cx="3884310" cy="4524315"/>
          </a:xfrm>
          <a:prstGeom prst="rect">
            <a:avLst/>
          </a:prstGeom>
        </p:spPr>
        <p:txBody>
          <a:bodyPr wrap="square">
            <a:spAutoFit/>
          </a:bodyPr>
          <a:lstStyle/>
          <a:p>
            <a:pPr algn="just"/>
            <a:r>
              <a:rPr lang="vi-VN" sz="2400" b="1" dirty="0" smtClean="0">
                <a:solidFill>
                  <a:schemeClr val="accent2">
                    <a:lumMod val="75000"/>
                  </a:schemeClr>
                </a:solidFill>
                <a:latin typeface="Times New Roman" pitchFamily="18" charset="0"/>
                <a:cs typeface="Times New Roman" pitchFamily="18" charset="0"/>
              </a:rPr>
              <a:t>Ghi nhớ: Hình dạng nhìn thấy cảu Mặt Trăng là phần bề mặt của Mặt Trăng được nhìn thấy khi quan sát từ Trái Đất.</a:t>
            </a:r>
          </a:p>
          <a:p>
            <a:pPr algn="just"/>
            <a:r>
              <a:rPr lang="vi-VN" sz="2400" b="1" dirty="0" smtClean="0">
                <a:solidFill>
                  <a:schemeClr val="accent2">
                    <a:lumMod val="75000"/>
                  </a:schemeClr>
                </a:solidFill>
                <a:latin typeface="Times New Roman" pitchFamily="18" charset="0"/>
                <a:cs typeface="Times New Roman" pitchFamily="18" charset="0"/>
              </a:rPr>
              <a:t>	 Mỗi thời điểm, Phần bề mặt Mặt Trăng hướng về phía Trái Đất được Mặt Trời chiếu sáng có diện tích khác nhau nên ta nhìn thấy hình dạng Mặt Trăng là khác nhau.</a:t>
            </a:r>
            <a:endParaRPr lang="en-US" sz="2400" b="1" dirty="0">
              <a:solidFill>
                <a:schemeClr val="accent2">
                  <a:lumMod val="75000"/>
                </a:schemeClr>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833" y="204039"/>
            <a:ext cx="4307504" cy="6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84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wipe(down)">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060" y="-22774"/>
            <a:ext cx="8686800" cy="461665"/>
          </a:xfrm>
          <a:prstGeom prst="rect">
            <a:avLst/>
          </a:prstGeom>
        </p:spPr>
        <p:txBody>
          <a:bodyPr wrap="square">
            <a:spAutoFit/>
          </a:bodyPr>
          <a:lstStyle/>
          <a:p>
            <a:r>
              <a:rPr lang="en-US" sz="2400" b="1" dirty="0">
                <a:latin typeface="Times New Roman" pitchFamily="18" charset="0"/>
                <a:cs typeface="Times New Roman" pitchFamily="18" charset="0"/>
              </a:rPr>
              <a:t>b.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nhìn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Mặt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Trăng</a:t>
            </a:r>
            <a:endParaRPr lang="vi-VN" sz="2400" dirty="0">
              <a:latin typeface="Times New Roman" pitchFamily="18" charset="0"/>
              <a:cs typeface="Times New Roman" pitchFamily="18" charset="0"/>
            </a:endParaRPr>
          </a:p>
        </p:txBody>
      </p:sp>
      <p:pic>
        <p:nvPicPr>
          <p:cNvPr id="7170" name="Picture 2" descr="https://o.rada.vn/data/image/2022/03/19/Mat-tran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32" y="1183619"/>
            <a:ext cx="8686799" cy="52096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3844" y="378435"/>
            <a:ext cx="8649016" cy="923330"/>
          </a:xfrm>
          <a:prstGeom prst="rect">
            <a:avLst/>
          </a:prstGeom>
        </p:spPr>
        <p:txBody>
          <a:bodyPr wrap="square">
            <a:spAutoFit/>
          </a:bodyPr>
          <a:lstStyle/>
          <a:p>
            <a:r>
              <a:rPr lang="vi-VN" b="1" dirty="0">
                <a:solidFill>
                  <a:srgbClr val="00B050"/>
                </a:solidFill>
                <a:latin typeface="Times New Roman" pitchFamily="18" charset="0"/>
                <a:cs typeface="Times New Roman" pitchFamily="18" charset="0"/>
              </a:rPr>
              <a:t>?</a:t>
            </a:r>
            <a:r>
              <a:rPr lang="en-US" b="1" dirty="0">
                <a:solidFill>
                  <a:srgbClr val="00B050"/>
                </a:solidFill>
                <a:latin typeface="Times New Roman" pitchFamily="18" charset="0"/>
                <a:cs typeface="Times New Roman" pitchFamily="18" charset="0"/>
              </a:rPr>
              <a:t>5. </a:t>
            </a:r>
            <a:r>
              <a:rPr lang="en-US" b="1" dirty="0" err="1">
                <a:solidFill>
                  <a:srgbClr val="00B050"/>
                </a:solidFill>
                <a:latin typeface="Times New Roman" pitchFamily="18" charset="0"/>
                <a:cs typeface="Times New Roman" pitchFamily="18" charset="0"/>
              </a:rPr>
              <a:t>Với</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mỗi</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vị</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trí</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của</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Mặt</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Trắng</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trong</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hình</a:t>
            </a:r>
            <a:r>
              <a:rPr lang="en-US" b="1" dirty="0">
                <a:solidFill>
                  <a:srgbClr val="00B050"/>
                </a:solidFill>
                <a:latin typeface="Times New Roman" pitchFamily="18" charset="0"/>
                <a:cs typeface="Times New Roman" pitchFamily="18" charset="0"/>
              </a:rPr>
              <a:t> 44.5, </a:t>
            </a:r>
            <a:r>
              <a:rPr lang="en-US" b="1" dirty="0" err="1">
                <a:solidFill>
                  <a:srgbClr val="00B050"/>
                </a:solidFill>
                <a:latin typeface="Times New Roman" pitchFamily="18" charset="0"/>
                <a:cs typeface="Times New Roman" pitchFamily="18" charset="0"/>
              </a:rPr>
              <a:t>người</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trên</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Trái</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Đất</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quan</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sát</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thấy</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Mặt</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Trăng</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có</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hình</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dạng</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như</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thế</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nào</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Chỉ</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ra</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sự</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tương</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ứng</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giữa</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mỗi</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vị</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trí</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với</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các</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hình</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dạng</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nhìn</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thấy</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của</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Mặt</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Trăng</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trong</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hình</a:t>
            </a:r>
            <a:r>
              <a:rPr lang="en-US" b="1" dirty="0">
                <a:solidFill>
                  <a:srgbClr val="00B050"/>
                </a:solidFill>
                <a:latin typeface="Times New Roman" pitchFamily="18" charset="0"/>
                <a:cs typeface="Times New Roman" pitchFamily="18" charset="0"/>
              </a:rPr>
              <a:t> 44.3.</a:t>
            </a:r>
            <a:endParaRPr lang="en-US"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409855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circle(in)">
                                      <p:cBhvr>
                                        <p:cTn id="12"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496" y="0"/>
            <a:ext cx="8403412" cy="6740307"/>
          </a:xfrm>
          <a:prstGeom prst="rect">
            <a:avLst/>
          </a:prstGeom>
        </p:spPr>
        <p:txBody>
          <a:bodyPr wrap="square">
            <a:spAutoFit/>
          </a:bodyPr>
          <a:lstStyle/>
          <a:p>
            <a:pPr algn="just"/>
            <a:r>
              <a:rPr lang="en-US" sz="2400" b="1" dirty="0">
                <a:latin typeface="Times New Roman" pitchFamily="18" charset="0"/>
                <a:cs typeface="Times New Roman" pitchFamily="18" charset="0"/>
              </a:rPr>
              <a:t>b.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nhìn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Mặt</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Trăng</a:t>
            </a:r>
            <a:endParaRPr lang="vi-VN" sz="2400" dirty="0" smtClean="0">
              <a:latin typeface="Times New Roman" pitchFamily="18" charset="0"/>
              <a:cs typeface="Times New Roman" pitchFamily="18" charset="0"/>
            </a:endParaRPr>
          </a:p>
          <a:p>
            <a:pPr algn="just"/>
            <a:r>
              <a:rPr lang="vi-VN" sz="2400" b="1" dirty="0" smtClean="0">
                <a:solidFill>
                  <a:srgbClr val="00B050"/>
                </a:solidFill>
                <a:latin typeface="Times New Roman" pitchFamily="18" charset="0"/>
                <a:cs typeface="Times New Roman" pitchFamily="18" charset="0"/>
              </a:rPr>
              <a:t>?</a:t>
            </a:r>
            <a:r>
              <a:rPr lang="en-US" sz="2400" b="1" dirty="0" smtClean="0">
                <a:solidFill>
                  <a:srgbClr val="00B050"/>
                </a:solidFill>
                <a:latin typeface="Times New Roman" pitchFamily="18" charset="0"/>
                <a:cs typeface="Times New Roman" pitchFamily="18" charset="0"/>
              </a:rPr>
              <a:t>5</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Với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mỗi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vị</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trí</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của</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Mặt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Trắng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trong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hình</a:t>
            </a:r>
            <a:r>
              <a:rPr lang="en-US" sz="2400" b="1" dirty="0">
                <a:solidFill>
                  <a:srgbClr val="00B050"/>
                </a:solidFill>
                <a:latin typeface="Times New Roman" pitchFamily="18" charset="0"/>
                <a:cs typeface="Times New Roman" pitchFamily="18" charset="0"/>
              </a:rPr>
              <a:t> 44.5, </a:t>
            </a:r>
            <a:r>
              <a:rPr lang="en-US" sz="2400" b="1" dirty="0" err="1">
                <a:solidFill>
                  <a:srgbClr val="00B050"/>
                </a:solidFill>
                <a:latin typeface="Times New Roman" pitchFamily="18" charset="0"/>
                <a:cs typeface="Times New Roman" pitchFamily="18" charset="0"/>
              </a:rPr>
              <a:t>người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trên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Trái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Đất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quan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sát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thấy</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Mặt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Trăng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có</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hình</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dạng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như</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thế</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nào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Chỉ</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ra</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sự</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tương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ứng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giữa</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mỗi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vị</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trí</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với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các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hình</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dạng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nhìn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thấy</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của</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Mặt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Trăng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trong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hình</a:t>
            </a:r>
            <a:r>
              <a:rPr lang="en-US" sz="2400" b="1" dirty="0">
                <a:solidFill>
                  <a:srgbClr val="00B050"/>
                </a:solidFill>
                <a:latin typeface="Times New Roman" pitchFamily="18" charset="0"/>
                <a:cs typeface="Times New Roman" pitchFamily="18" charset="0"/>
              </a:rPr>
              <a:t> 44.3</a:t>
            </a:r>
            <a:r>
              <a:rPr lang="en-US" sz="2400" b="1" dirty="0" smtClean="0">
                <a:solidFill>
                  <a:srgbClr val="00B050"/>
                </a:solidFill>
                <a:latin typeface="Times New Roman" pitchFamily="18" charset="0"/>
                <a:cs typeface="Times New Roman" pitchFamily="18" charset="0"/>
              </a:rPr>
              <a:t>.</a:t>
            </a:r>
            <a:endParaRPr lang="en-US" sz="2400" dirty="0" smtClean="0">
              <a:solidFill>
                <a:srgbClr val="00B050"/>
              </a:solidFill>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44.5,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MặtTrăng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endParaRPr lang="vi-VN" sz="2400" dirty="0" smtClean="0">
              <a:latin typeface="Times New Roman" pitchFamily="18" charset="0"/>
              <a:cs typeface="Times New Roman" pitchFamily="18" charset="0"/>
            </a:endParaRPr>
          </a:p>
          <a:p>
            <a:pPr algn="just"/>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5 - </a:t>
            </a:r>
            <a:r>
              <a:rPr lang="en-US" sz="2400" dirty="0" err="1" smtClean="0">
                <a:latin typeface="Times New Roman" pitchFamily="18" charset="0"/>
                <a:cs typeface="Times New Roman" pitchFamily="18" charset="0"/>
              </a:rPr>
              <a:t>Tr</a:t>
            </a:r>
            <a:r>
              <a:rPr lang="vi-VN" sz="2400" dirty="0">
                <a:latin typeface="Times New Roman" pitchFamily="18" charset="0"/>
                <a:cs typeface="Times New Roman" pitchFamily="18" charset="0"/>
              </a:rPr>
              <a:t>ă</a:t>
            </a:r>
            <a:r>
              <a:rPr lang="en-US" sz="2400" dirty="0" err="1" smtClean="0">
                <a:latin typeface="Times New Roman" pitchFamily="18" charset="0"/>
                <a:cs typeface="Times New Roman" pitchFamily="18" charset="0"/>
              </a:rPr>
              <a:t>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nguyệt</a:t>
            </a:r>
            <a:r>
              <a:rPr lang="en-US" sz="2400" dirty="0" smtClean="0">
                <a:latin typeface="Times New Roman" pitchFamily="18" charset="0"/>
                <a:cs typeface="Times New Roman" pitchFamily="18" charset="0"/>
              </a:rPr>
              <a:t>,</a:t>
            </a:r>
            <a:endParaRPr lang="vi-VN" sz="2400" dirty="0" smtClean="0">
              <a:latin typeface="Times New Roman" pitchFamily="18" charset="0"/>
              <a:cs typeface="Times New Roman" pitchFamily="18" charset="0"/>
            </a:endParaRPr>
          </a:p>
          <a:p>
            <a:pPr algn="just"/>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4 - </a:t>
            </a:r>
            <a:r>
              <a:rPr lang="en-US" sz="2400" dirty="0" err="1">
                <a:latin typeface="Times New Roman" pitchFamily="18" charset="0"/>
                <a:cs typeface="Times New Roman" pitchFamily="18" charset="0"/>
              </a:rPr>
              <a:t>Trăng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lưỡi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liềm</a:t>
            </a:r>
            <a:r>
              <a:rPr lang="vi-VN" sz="2400" dirty="0" smtClean="0">
                <a:latin typeface="Times New Roman" pitchFamily="18" charset="0"/>
                <a:cs typeface="Times New Roman" pitchFamily="18" charset="0"/>
              </a:rPr>
              <a:t>,</a:t>
            </a:r>
          </a:p>
          <a:p>
            <a:pPr algn="just"/>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6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8- </a:t>
            </a:r>
            <a:r>
              <a:rPr lang="en-US" sz="2400" dirty="0" err="1">
                <a:latin typeface="Times New Roman" pitchFamily="18" charset="0"/>
                <a:cs typeface="Times New Roman" pitchFamily="18" charset="0"/>
              </a:rPr>
              <a:t>Trăng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khuyết</a:t>
            </a:r>
            <a:r>
              <a:rPr lang="en-US" sz="2400" dirty="0">
                <a:latin typeface="Times New Roman" pitchFamily="18" charset="0"/>
                <a:cs typeface="Times New Roman" pitchFamily="18" charset="0"/>
              </a:rPr>
              <a:t>, </a:t>
            </a:r>
            <a:endParaRPr lang="vi-VN" sz="2400" dirty="0" smtClean="0">
              <a:latin typeface="Times New Roman" pitchFamily="18" charset="0"/>
              <a:cs typeface="Times New Roman" pitchFamily="18" charset="0"/>
            </a:endParaRPr>
          </a:p>
          <a:p>
            <a:pPr algn="just"/>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7 - </a:t>
            </a:r>
            <a:r>
              <a:rPr lang="en-US" sz="2400" dirty="0" err="1">
                <a:latin typeface="Times New Roman" pitchFamily="18" charset="0"/>
                <a:cs typeface="Times New Roman" pitchFamily="18" charset="0"/>
              </a:rPr>
              <a:t>Trăng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tròn</a:t>
            </a:r>
            <a:r>
              <a:rPr lang="en-US" sz="2400" dirty="0">
                <a:latin typeface="Times New Roman" pitchFamily="18" charset="0"/>
                <a:cs typeface="Times New Roman" pitchFamily="18" charset="0"/>
              </a:rPr>
              <a:t>, </a:t>
            </a:r>
            <a:endParaRPr lang="vi-VN" sz="2400" dirty="0" smtClean="0">
              <a:latin typeface="Times New Roman" pitchFamily="18" charset="0"/>
              <a:cs typeface="Times New Roman" pitchFamily="18" charset="0"/>
            </a:endParaRPr>
          </a:p>
          <a:p>
            <a:pPr algn="just"/>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3 -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Trăng</a:t>
            </a:r>
            <a:r>
              <a:rPr lang="en-US" sz="2400" dirty="0" smtClean="0">
                <a:latin typeface="Times New Roman" pitchFamily="18" charset="0"/>
                <a:cs typeface="Times New Roman" pitchFamily="18" charset="0"/>
              </a:rPr>
              <a:t>.</a:t>
            </a:r>
          </a:p>
          <a:p>
            <a:pPr algn="just"/>
            <a:endParaRPr lang="vi-VN" sz="2400" dirty="0" smtClean="0">
              <a:latin typeface="Times New Roman" pitchFamily="18" charset="0"/>
              <a:cs typeface="Times New Roman" pitchFamily="18" charset="0"/>
            </a:endParaRPr>
          </a:p>
          <a:p>
            <a:pPr algn="just"/>
            <a:endParaRPr lang="en-US" sz="2400" b="1" dirty="0">
              <a:latin typeface="Times New Roman" pitchFamily="18" charset="0"/>
              <a:cs typeface="Times New Roman" pitchFamily="18" charset="0"/>
            </a:endParaRPr>
          </a:p>
          <a:p>
            <a:pPr algn="just"/>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nhìn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ứng</a:t>
            </a:r>
            <a:r>
              <a:rPr lang="en-US" sz="2400" dirty="0" smtClean="0">
                <a:latin typeface="Times New Roman" pitchFamily="18" charset="0"/>
                <a:cs typeface="Times New Roman" pitchFamily="18" charset="0"/>
              </a:rPr>
              <a:t>: 3 -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Trăng</a:t>
            </a:r>
            <a:r>
              <a:rPr lang="en-US" sz="2400" dirty="0" smtClean="0">
                <a:latin typeface="Times New Roman" pitchFamily="18" charset="0"/>
                <a:cs typeface="Times New Roman" pitchFamily="18" charset="0"/>
              </a:rPr>
              <a:t>, 2 - </a:t>
            </a:r>
            <a:r>
              <a:rPr lang="en-US" sz="2400" dirty="0" err="1" smtClean="0">
                <a:latin typeface="Times New Roman" pitchFamily="18" charset="0"/>
                <a:cs typeface="Times New Roman" pitchFamily="18" charset="0"/>
              </a:rPr>
              <a:t>Trăng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liềm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Trăng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 8 - </a:t>
            </a:r>
            <a:r>
              <a:rPr lang="en-US" sz="2400" dirty="0" err="1" smtClean="0">
                <a:latin typeface="Times New Roman" pitchFamily="18" charset="0"/>
                <a:cs typeface="Times New Roman" pitchFamily="18" charset="0"/>
              </a:rPr>
              <a:t>Trăng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 7 - </a:t>
            </a:r>
            <a:r>
              <a:rPr lang="en-US" sz="2400" dirty="0" err="1" smtClean="0">
                <a:latin typeface="Times New Roman" pitchFamily="18" charset="0"/>
                <a:cs typeface="Times New Roman" pitchFamily="18" charset="0"/>
              </a:rPr>
              <a:t>Trăng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tròn</a:t>
            </a:r>
            <a:r>
              <a:rPr lang="en-US" sz="2400" dirty="0" smtClean="0">
                <a:latin typeface="Times New Roman" pitchFamily="18" charset="0"/>
                <a:cs typeface="Times New Roman" pitchFamily="18" charset="0"/>
              </a:rPr>
              <a:t>, 6 – </a:t>
            </a:r>
            <a:r>
              <a:rPr lang="en-US" sz="2400" dirty="0" err="1" smtClean="0">
                <a:latin typeface="Times New Roman" pitchFamily="18" charset="0"/>
                <a:cs typeface="Times New Roman" pitchFamily="18" charset="0"/>
              </a:rPr>
              <a:t>Trăng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 5 - </a:t>
            </a:r>
            <a:r>
              <a:rPr lang="en-US" sz="2400" dirty="0" err="1" smtClean="0">
                <a:latin typeface="Times New Roman" pitchFamily="18" charset="0"/>
                <a:cs typeface="Times New Roman" pitchFamily="18" charset="0"/>
              </a:rPr>
              <a:t>Trăng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 4- </a:t>
            </a:r>
            <a:r>
              <a:rPr lang="en-US" sz="2400" dirty="0" err="1" smtClean="0">
                <a:latin typeface="Times New Roman" pitchFamily="18" charset="0"/>
                <a:cs typeface="Times New Roman" pitchFamily="18" charset="0"/>
              </a:rPr>
              <a:t>Trăng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liềm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3" name="Picture 2" descr="https://o.rada.vn/data/image/2022/03/19/Mat-tran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170" y="2576943"/>
            <a:ext cx="4012421" cy="2576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82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ircle(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1000"/>
                                        <p:tgtEl>
                                          <p:spTgt spid="2">
                                            <p:txEl>
                                              <p:pRg st="6" end="6"/>
                                            </p:txEl>
                                          </p:spTgt>
                                        </p:tgtEl>
                                      </p:cBhvr>
                                    </p:animEffect>
                                    <p:anim calcmode="lin" valueType="num">
                                      <p:cBhvr>
                                        <p:cTn id="3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 calcmode="lin" valueType="num">
                                      <p:cBhvr additive="base">
                                        <p:cTn id="4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i1-vnexpress.vnecdn.net/2016/06/23/Anh-1466642992.png?w=0&amp;h=0&amp;q=100&amp;dpr=1&amp;fit=crop&amp;s=Rgv_icPg_b9JpvP4TNRVq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7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333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617" y="2161484"/>
            <a:ext cx="8528102" cy="2677656"/>
          </a:xfrm>
          <a:prstGeom prst="rect">
            <a:avLst/>
          </a:prstGeom>
        </p:spPr>
        <p:txBody>
          <a:bodyPr wrap="square">
            <a:spAutoFit/>
          </a:bodyPr>
          <a:lstStyle/>
          <a:p>
            <a:pPr algn="just"/>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nguyệt</a:t>
            </a:r>
            <a:r>
              <a:rPr lang="en-US" sz="2800" dirty="0">
                <a:latin typeface="Times New Roman" pitchFamily="18" charset="0"/>
                <a:cs typeface="Times New Roman" pitchFamily="18" charset="0"/>
              </a:rPr>
              <a:t> do ta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Trăng</a:t>
            </a:r>
            <a:r>
              <a:rPr lang="en-US" sz="2800" dirty="0">
                <a:latin typeface="Times New Roman" pitchFamily="18" charset="0"/>
                <a:cs typeface="Times New Roman" pitchFamily="18" charset="0"/>
              </a:rPr>
              <a:t>.</a:t>
            </a:r>
          </a:p>
        </p:txBody>
      </p:sp>
      <p:sp>
        <p:nvSpPr>
          <p:cNvPr id="3" name="Rectangle 2"/>
          <p:cNvSpPr/>
          <p:nvPr/>
        </p:nvSpPr>
        <p:spPr>
          <a:xfrm>
            <a:off x="313617" y="617100"/>
            <a:ext cx="8528102" cy="1384995"/>
          </a:xfrm>
          <a:prstGeom prst="rect">
            <a:avLst/>
          </a:prstGeom>
        </p:spPr>
        <p:txBody>
          <a:bodyPr wrap="square">
            <a:spAutoFit/>
          </a:bodyPr>
          <a:lstStyle/>
          <a:p>
            <a:pPr algn="just"/>
            <a:r>
              <a:rPr lang="vi-VN" sz="2800" dirty="0" smtClean="0">
                <a:latin typeface="Times New Roman" pitchFamily="18" charset="0"/>
                <a:cs typeface="Times New Roman" pitchFamily="18" charset="0"/>
              </a:rPr>
              <a:t>? Củng cố:</a:t>
            </a:r>
          </a:p>
          <a:p>
            <a:pPr algn="just"/>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414640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716" y="347521"/>
            <a:ext cx="8883283" cy="461665"/>
          </a:xfrm>
          <a:prstGeom prst="rect">
            <a:avLst/>
          </a:prstGeom>
        </p:spPr>
        <p:txBody>
          <a:bodyPr wrap="square">
            <a:spAutoFit/>
          </a:bodyPr>
          <a:lstStyle/>
          <a:p>
            <a:r>
              <a:rPr lang="en-US" sz="2400" b="1" dirty="0">
                <a:latin typeface="Times New Roman" pitchFamily="18" charset="0"/>
                <a:cs typeface="Times New Roman" pitchFamily="18" charset="0"/>
              </a:rPr>
              <a:t>c. </a:t>
            </a:r>
            <a:r>
              <a:rPr lang="fr-FR" sz="2400" b="1" dirty="0" err="1">
                <a:latin typeface="Times New Roman" pitchFamily="18" charset="0"/>
                <a:cs typeface="Times New Roman" pitchFamily="18" charset="0"/>
              </a:rPr>
              <a:t>Trải</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nghiệm</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quan</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sát</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các</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hình</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dạng</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nhìn</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thấy</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của</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Mặt</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Trăng</a:t>
            </a:r>
            <a:endParaRPr lang="en-US" sz="2400" dirty="0">
              <a:latin typeface="Times New Roman" pitchFamily="18" charset="0"/>
              <a:cs typeface="Times New Roman" pitchFamily="18" charset="0"/>
            </a:endParaRPr>
          </a:p>
        </p:txBody>
      </p:sp>
      <p:sp>
        <p:nvSpPr>
          <p:cNvPr id="3" name="Rectangle 2"/>
          <p:cNvSpPr/>
          <p:nvPr/>
        </p:nvSpPr>
        <p:spPr>
          <a:xfrm>
            <a:off x="317395" y="1071075"/>
            <a:ext cx="7919762" cy="4154984"/>
          </a:xfrm>
          <a:prstGeom prst="rect">
            <a:avLst/>
          </a:prstGeom>
        </p:spPr>
        <p:txBody>
          <a:bodyPr wrap="square">
            <a:spAutoFit/>
          </a:bodyPr>
          <a:lstStyle/>
          <a:p>
            <a:pPr algn="just"/>
            <a:r>
              <a:rPr lang="fr-FR" sz="2400" b="1" dirty="0" err="1">
                <a:latin typeface="Times New Roman" pitchFamily="18" charset="0"/>
                <a:cs typeface="Times New Roman" pitchFamily="18" charset="0"/>
              </a:rPr>
              <a:t>Dụng</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cụ</a:t>
            </a:r>
            <a:r>
              <a:rPr lang="fr-FR" sz="2400" b="1" dirty="0">
                <a:latin typeface="Times New Roman" pitchFamily="18" charset="0"/>
                <a:cs typeface="Times New Roman" pitchFamily="18" charset="0"/>
              </a:rPr>
              <a:t> </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hộp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giấy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hình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trụ</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quả</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bóng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băng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dịch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đen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kéo</a:t>
            </a:r>
            <a:endParaRPr lang="en-US" sz="2400" dirty="0">
              <a:latin typeface="Times New Roman" pitchFamily="18" charset="0"/>
              <a:cs typeface="Times New Roman" pitchFamily="18" charset="0"/>
            </a:endParaRPr>
          </a:p>
          <a:p>
            <a:pPr algn="just"/>
            <a:r>
              <a:rPr lang="fr-FR" sz="2400" b="1" dirty="0" err="1">
                <a:latin typeface="Times New Roman" pitchFamily="18" charset="0"/>
                <a:cs typeface="Times New Roman" pitchFamily="18" charset="0"/>
              </a:rPr>
              <a:t>Thực</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hiện</a:t>
            </a:r>
            <a:r>
              <a:rPr lang="fr-FR" sz="2400" b="1"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lvl="0" algn="just"/>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Treo</a:t>
            </a:r>
            <a:r>
              <a:rPr lang="fr-FR" sz="2400" dirty="0" smtClean="0">
                <a:latin typeface="Times New Roman" pitchFamily="18" charset="0"/>
                <a:cs typeface="Times New Roman" pitchFamily="18" charset="0"/>
              </a:rPr>
              <a:t> </a:t>
            </a:r>
            <a:r>
              <a:rPr lang="fr-FR" sz="2400" dirty="0" err="1">
                <a:latin typeface="Times New Roman" pitchFamily="18" charset="0"/>
                <a:cs typeface="Times New Roman" pitchFamily="18" charset="0"/>
              </a:rPr>
              <a:t>bóng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lơ</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lửng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bên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trong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chính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giữa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hộp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giấy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đóng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vai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trò</a:t>
            </a:r>
            <a:r>
              <a:rPr lang="fr-FR" sz="2400" dirty="0">
                <a:latin typeface="Times New Roman" pitchFamily="18" charset="0"/>
                <a:cs typeface="Times New Roman" pitchFamily="18" charset="0"/>
              </a:rPr>
              <a:t> là </a:t>
            </a:r>
            <a:r>
              <a:rPr lang="fr-FR" sz="2400" dirty="0" err="1">
                <a:latin typeface="Times New Roman" pitchFamily="18" charset="0"/>
                <a:cs typeface="Times New Roman" pitchFamily="18" charset="0"/>
              </a:rPr>
              <a:t>mặt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trăng</a:t>
            </a:r>
            <a:endParaRPr lang="en-US" sz="2400" dirty="0">
              <a:latin typeface="Times New Roman" pitchFamily="18" charset="0"/>
              <a:cs typeface="Times New Roman" pitchFamily="18" charset="0"/>
            </a:endParaRPr>
          </a:p>
          <a:p>
            <a:pPr lvl="0" algn="just"/>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Khoét</a:t>
            </a:r>
            <a:r>
              <a:rPr lang="fr-FR" sz="2400" dirty="0" smtClean="0">
                <a:latin typeface="Times New Roman" pitchFamily="18" charset="0"/>
                <a:cs typeface="Times New Roman" pitchFamily="18" charset="0"/>
              </a:rPr>
              <a:t> </a:t>
            </a:r>
            <a:r>
              <a:rPr lang="fr-FR" sz="2400" dirty="0" err="1">
                <a:latin typeface="Times New Roman" pitchFamily="18" charset="0"/>
                <a:cs typeface="Times New Roman" pitchFamily="18" charset="0"/>
              </a:rPr>
              <a:t>lỗ</a:t>
            </a:r>
            <a:r>
              <a:rPr lang="fr-FR" sz="2400" dirty="0">
                <a:latin typeface="Times New Roman" pitchFamily="18" charset="0"/>
                <a:cs typeface="Times New Roman" pitchFamily="18" charset="0"/>
              </a:rPr>
              <a:t> ở </a:t>
            </a:r>
            <a:r>
              <a:rPr lang="fr-FR" sz="2400" dirty="0" err="1">
                <a:latin typeface="Times New Roman" pitchFamily="18" charset="0"/>
                <a:cs typeface="Times New Roman" pitchFamily="18" charset="0"/>
              </a:rPr>
              <a:t>thành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hộp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để</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chiếu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đèn</a:t>
            </a:r>
            <a:r>
              <a:rPr lang="fr-FR" sz="2400" dirty="0">
                <a:latin typeface="Times New Roman" pitchFamily="18" charset="0"/>
                <a:cs typeface="Times New Roman" pitchFamily="18" charset="0"/>
              </a:rPr>
              <a:t>  pin </a:t>
            </a:r>
            <a:r>
              <a:rPr lang="fr-FR" sz="2400" dirty="0" err="1">
                <a:latin typeface="Times New Roman" pitchFamily="18" charset="0"/>
                <a:cs typeface="Times New Roman" pitchFamily="18" charset="0"/>
              </a:rPr>
              <a:t>vào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quả</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bóng</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lvl="0" algn="just"/>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Khoét</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4 </a:t>
            </a:r>
            <a:r>
              <a:rPr lang="fr-FR" sz="2400" dirty="0" err="1">
                <a:latin typeface="Times New Roman" pitchFamily="18" charset="0"/>
                <a:cs typeface="Times New Roman" pitchFamily="18" charset="0"/>
              </a:rPr>
              <a:t>lỗ</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khác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trên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thành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hộp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như</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hình</a:t>
            </a:r>
            <a:r>
              <a:rPr lang="fr-FR" sz="2400" dirty="0">
                <a:latin typeface="Times New Roman" pitchFamily="18" charset="0"/>
                <a:cs typeface="Times New Roman" pitchFamily="18" charset="0"/>
              </a:rPr>
              <a:t> 44.6 </a:t>
            </a:r>
            <a:r>
              <a:rPr lang="fr-FR" sz="2400" dirty="0" err="1">
                <a:latin typeface="Times New Roman" pitchFamily="18" charset="0"/>
                <a:cs typeface="Times New Roman" pitchFamily="18" charset="0"/>
              </a:rPr>
              <a:t>để</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quan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sát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được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quả</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bóng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trong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hộp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tương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ứng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với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các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góc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khác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nhau</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Bật</a:t>
            </a:r>
            <a:r>
              <a:rPr lang="fr-FR" sz="2400" dirty="0" smtClean="0">
                <a:latin typeface="Times New Roman" pitchFamily="18" charset="0"/>
                <a:cs typeface="Times New Roman" pitchFamily="18" charset="0"/>
              </a:rPr>
              <a:t> </a:t>
            </a:r>
            <a:r>
              <a:rPr lang="fr-FR" sz="2400" dirty="0" err="1">
                <a:latin typeface="Times New Roman" pitchFamily="18" charset="0"/>
                <a:cs typeface="Times New Roman" pitchFamily="18" charset="0"/>
              </a:rPr>
              <a:t>đèn</a:t>
            </a:r>
            <a:r>
              <a:rPr lang="fr-FR" sz="2400" dirty="0">
                <a:latin typeface="Times New Roman" pitchFamily="18" charset="0"/>
                <a:cs typeface="Times New Roman" pitchFamily="18" charset="0"/>
              </a:rPr>
              <a:t> pin, </a:t>
            </a:r>
            <a:r>
              <a:rPr lang="fr-FR" sz="2400" dirty="0" err="1">
                <a:latin typeface="Times New Roman" pitchFamily="18" charset="0"/>
                <a:cs typeface="Times New Roman" pitchFamily="18" charset="0"/>
              </a:rPr>
              <a:t>rồi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lấn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lượt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nhìn</a:t>
            </a:r>
            <a:r>
              <a:rPr lang="fr-FR" sz="2400" dirty="0">
                <a:latin typeface="Times New Roman" pitchFamily="18" charset="0"/>
                <a:cs typeface="Times New Roman" pitchFamily="18" charset="0"/>
              </a:rPr>
              <a:t> qua </a:t>
            </a:r>
            <a:r>
              <a:rPr lang="fr-FR" sz="2400" dirty="0" err="1">
                <a:latin typeface="Times New Roman" pitchFamily="18" charset="0"/>
                <a:cs typeface="Times New Roman" pitchFamily="18" charset="0"/>
              </a:rPr>
              <a:t>các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lỗ</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quan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sát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phẩn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quả</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bóng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được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chiếu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sáng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các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lỗ</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chưa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quan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sát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được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bịt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kín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biết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hình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ảnh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nhìn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thấy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được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tương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ứng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với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hình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dạng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nhìn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thấy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nào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của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Mặt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Trăng</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11767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93" y="3289950"/>
            <a:ext cx="8063527" cy="34358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81370" y="224069"/>
            <a:ext cx="860203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C</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B</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Chu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kì</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của</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tuần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trăng</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29,5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ngày</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Khoảng</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thời</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gian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đó</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chính</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khoảng</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thời</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gian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để</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mặt</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trăng</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quay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trở</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lại</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vị</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trí</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của</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nó</a:t>
            </a:r>
            <a:endPar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giữa</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mặt</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trời</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trái</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đất</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Hình</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vẽ</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giải</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thích</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hình</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dạng</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nhìn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thấy</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trăng</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bán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nguyệt</a:t>
            </a:r>
            <a:endPar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cuối</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tháng</a:t>
            </a:r>
            <a:r>
              <a:rPr lang="en-US" sz="2400" b="1" dirty="0">
                <a:latin typeface="Times New Roman" pitchFamily="18" charset="0"/>
                <a:ea typeface="Calibri" pitchFamily="34" charset="0"/>
                <a:cs typeface="Times New Roman" pitchFamily="18" charset="0"/>
              </a:rPr>
              <a:t>:</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66363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barn(inVertical)">
                                      <p:cBhvr>
                                        <p:cTn id="39" dur="500"/>
                                        <p:tgtEl>
                                          <p:spTgt spid="2">
                                            <p:txEl>
                                              <p:pRg st="6" end="6"/>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circle(in)">
                                      <p:cBhvr>
                                        <p:cTn id="4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nhà khoa học phát hiện: Mặt Trăng đang co l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6" y="1397293"/>
            <a:ext cx="9144323" cy="54607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54E5201-D191-4109-A38B-0DA9F439800B}"/>
              </a:ext>
            </a:extLst>
          </p:cNvPr>
          <p:cNvSpPr txBox="1"/>
          <p:nvPr/>
        </p:nvSpPr>
        <p:spPr>
          <a:xfrm>
            <a:off x="248147" y="366516"/>
            <a:ext cx="8669141" cy="523220"/>
          </a:xfrm>
          <a:prstGeom prst="rect">
            <a:avLst/>
          </a:prstGeom>
          <a:solidFill>
            <a:schemeClr val="bg1">
              <a:lumMod val="65000"/>
              <a:alpha val="68000"/>
            </a:schemeClr>
          </a:solid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a:t>
            </a:r>
            <a:r>
              <a:rPr lang="vi-VN" sz="2800" b="1" dirty="0">
                <a:solidFill>
                  <a:srgbClr val="FF0000"/>
                </a:solidFill>
                <a:latin typeface="Times New Roman" panose="02020603050405020304" pitchFamily="18" charset="0"/>
                <a:cs typeface="Times New Roman" panose="02020603050405020304" pitchFamily="18" charset="0"/>
              </a:rPr>
              <a:t>ài 44</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CHUYỂN </a:t>
            </a:r>
            <a:r>
              <a:rPr lang="vi-VN" sz="2800" b="1" dirty="0" smtClean="0">
                <a:solidFill>
                  <a:srgbClr val="FF0000"/>
                </a:solidFill>
                <a:latin typeface="Times New Roman" panose="02020603050405020304" pitchFamily="18" charset="0"/>
                <a:cs typeface="Times New Roman" panose="02020603050405020304" pitchFamily="18" charset="0"/>
              </a:rPr>
              <a:t>ĐỘNG</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NHÌN </a:t>
            </a:r>
            <a:r>
              <a:rPr lang="vi-VN" sz="2800" b="1" dirty="0">
                <a:solidFill>
                  <a:srgbClr val="FF0000"/>
                </a:solidFill>
                <a:latin typeface="Times New Roman" panose="02020603050405020304" pitchFamily="18" charset="0"/>
                <a:cs typeface="Times New Roman" panose="02020603050405020304" pitchFamily="18" charset="0"/>
              </a:rPr>
              <a:t>THẤY</a:t>
            </a:r>
            <a:r>
              <a:rPr lang="en-US" sz="2800" b="1" dirty="0">
                <a:solidFill>
                  <a:srgbClr val="FF0000"/>
                </a:solidFill>
                <a:latin typeface="Times New Roman" panose="02020603050405020304" pitchFamily="18" charset="0"/>
                <a:cs typeface="Times New Roman" panose="02020603050405020304" pitchFamily="18" charset="0"/>
              </a:rPr>
              <a:t> MẶT TRĂNG</a:t>
            </a:r>
          </a:p>
        </p:txBody>
      </p:sp>
    </p:spTree>
    <p:extLst>
      <p:ext uri="{BB962C8B-B14F-4D97-AF65-F5344CB8AC3E}">
        <p14:creationId xmlns:p14="http://schemas.microsoft.com/office/powerpoint/2010/main" val="3333799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13" y="30478"/>
            <a:ext cx="8592338" cy="34759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49158" y="3701685"/>
            <a:ext cx="919315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Nhật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thực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hiện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tượng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xảy</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Trăng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qua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giữa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Trái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Đất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Trời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trên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cùng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đường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thẳng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quan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sát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Trái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Đất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lúc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Trăng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khuất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hoàn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toàn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hay</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phần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Trời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Nguyệt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thực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hiện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tượng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xảy</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Trăng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chóp</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bóng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Trái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Đất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đối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diện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Mật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Trời.Điều</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này</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chỉ</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xảy</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ra</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Trời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Trái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Đất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Trăng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thẳng</a:t>
            </a:r>
            <a:r>
              <a:rPr lang="en-US" sz="2400" dirty="0">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hàng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hoặc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xấp</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xỉ</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thẳng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hàng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Trái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Đất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năm</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ở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giữa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66001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 calcmode="lin" valueType="num">
                                      <p:cBhvr additive="base">
                                        <p:cTn id="3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53421" y="3241964"/>
            <a:ext cx="7723280" cy="2872890"/>
          </a:xfrm>
          <a:prstGeom prst="rect">
            <a:avLst/>
          </a:prstGeom>
        </p:spPr>
      </p:pic>
      <p:sp>
        <p:nvSpPr>
          <p:cNvPr id="3" name="Rectangle 2"/>
          <p:cNvSpPr/>
          <p:nvPr/>
        </p:nvSpPr>
        <p:spPr>
          <a:xfrm>
            <a:off x="128470" y="1020233"/>
            <a:ext cx="8645236" cy="1200329"/>
          </a:xfrm>
          <a:prstGeom prst="rect">
            <a:avLst/>
          </a:prstGeom>
        </p:spPr>
        <p:txBody>
          <a:bodyPr wrap="square">
            <a:spAutoFit/>
          </a:bodyPr>
          <a:lstStyle/>
          <a:p>
            <a:r>
              <a:rPr lang="vi-VN" sz="2400" dirty="0"/>
              <a:t> </a:t>
            </a:r>
            <a:r>
              <a:rPr lang="vi-VN" sz="2400" dirty="0" smtClean="0"/>
              <a:t>     </a:t>
            </a:r>
            <a:r>
              <a:rPr lang="nl-NL" sz="2400" b="1" dirty="0" smtClean="0">
                <a:latin typeface="Times New Roman" pitchFamily="18" charset="0"/>
                <a:cs typeface="Times New Roman" pitchFamily="18" charset="0"/>
              </a:rPr>
              <a:t>+ </a:t>
            </a:r>
            <a:r>
              <a:rPr lang="nl-NL" sz="2400" b="1" dirty="0">
                <a:latin typeface="Times New Roman" pitchFamily="18" charset="0"/>
                <a:cs typeface="Times New Roman" pitchFamily="18" charset="0"/>
              </a:rPr>
              <a:t>Nêu được mặt trăng phản xạ ánh sáng mặt </a:t>
            </a:r>
            <a:r>
              <a:rPr lang="nl-NL" sz="2400" b="1" dirty="0" smtClean="0">
                <a:latin typeface="Times New Roman" pitchFamily="18" charset="0"/>
                <a:cs typeface="Times New Roman" pitchFamily="18" charset="0"/>
              </a:rPr>
              <a:t>trời</a:t>
            </a:r>
            <a:endParaRPr lang="vi-VN" sz="2400" b="1" dirty="0">
              <a:latin typeface="Times New Roman" pitchFamily="18" charset="0"/>
              <a:cs typeface="Times New Roman" pitchFamily="18" charset="0"/>
            </a:endParaRPr>
          </a:p>
          <a:p>
            <a:r>
              <a:rPr lang="vi-VN" sz="2400" b="1" dirty="0">
                <a:latin typeface="Times New Roman" pitchFamily="18" charset="0"/>
                <a:cs typeface="Times New Roman" pitchFamily="18" charset="0"/>
              </a:rPr>
              <a:t> </a:t>
            </a:r>
            <a:r>
              <a:rPr lang="vi-VN" sz="2400" b="1" dirty="0" smtClean="0">
                <a:latin typeface="Times New Roman" pitchFamily="18" charset="0"/>
                <a:cs typeface="Times New Roman" pitchFamily="18" charset="0"/>
              </a:rPr>
              <a:t>     </a:t>
            </a:r>
            <a:r>
              <a:rPr lang="nl-NL" sz="2400" b="1" dirty="0" smtClean="0">
                <a:latin typeface="Times New Roman" pitchFamily="18" charset="0"/>
                <a:cs typeface="Times New Roman" pitchFamily="18" charset="0"/>
              </a:rPr>
              <a:t>+ </a:t>
            </a:r>
            <a:r>
              <a:rPr lang="nl-NL" sz="2400" b="1" dirty="0">
                <a:latin typeface="Times New Roman" pitchFamily="18" charset="0"/>
                <a:cs typeface="Times New Roman" pitchFamily="18" charset="0"/>
              </a:rPr>
              <a:t>Thiết kế mô hình thực tế ( hoặc vẽ hình) để giải thích được một số hình dạng nhìn thấy của mặt trăng trong tuần trăng</a:t>
            </a:r>
            <a:r>
              <a:rPr lang="vi-VN" sz="2400" b="1" dirty="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4" name="Rectangle 3"/>
          <p:cNvSpPr/>
          <p:nvPr/>
        </p:nvSpPr>
        <p:spPr>
          <a:xfrm>
            <a:off x="1480673" y="591818"/>
            <a:ext cx="1486497" cy="400110"/>
          </a:xfrm>
          <a:prstGeom prst="rect">
            <a:avLst/>
          </a:prstGeom>
        </p:spPr>
        <p:txBody>
          <a:bodyPr wrap="none">
            <a:spAutoFit/>
          </a:bodyPr>
          <a:lstStyle/>
          <a:p>
            <a:r>
              <a:rPr lang="nl-NL" sz="2000" b="1" dirty="0">
                <a:solidFill>
                  <a:srgbClr val="FF0000"/>
                </a:solidFill>
                <a:latin typeface="Times New Roman" pitchFamily="18" charset="0"/>
                <a:cs typeface="Times New Roman" pitchFamily="18" charset="0"/>
              </a:rPr>
              <a:t>MỤC TIÊU</a:t>
            </a:r>
            <a:endParaRPr lang="en-US" sz="2000" dirty="0">
              <a:solidFill>
                <a:srgbClr val="FF0000"/>
              </a:solidFill>
              <a:latin typeface="Times New Roman" pitchFamily="18" charset="0"/>
              <a:cs typeface="Times New Roman" pitchFamily="18" charset="0"/>
            </a:endParaRPr>
          </a:p>
        </p:txBody>
      </p:sp>
      <p:sp>
        <p:nvSpPr>
          <p:cNvPr id="5" name="Rectangle 4"/>
          <p:cNvSpPr/>
          <p:nvPr/>
        </p:nvSpPr>
        <p:spPr>
          <a:xfrm>
            <a:off x="903062" y="2315921"/>
            <a:ext cx="7394549" cy="830997"/>
          </a:xfrm>
          <a:prstGeom prst="rect">
            <a:avLst/>
          </a:prstGeom>
        </p:spPr>
        <p:txBody>
          <a:bodyPr wrap="square">
            <a:spAutoFit/>
          </a:bodyPr>
          <a:lstStyle/>
          <a:p>
            <a:r>
              <a:rPr lang="vi-VN"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Vào</a:t>
            </a:r>
            <a:r>
              <a:rPr lang="en-US" sz="2400" b="1" dirty="0" smtClean="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các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đêm</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khác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nhau</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tại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sao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chúng</a:t>
            </a:r>
            <a:r>
              <a:rPr lang="en-US" sz="2400" b="1" dirty="0">
                <a:solidFill>
                  <a:srgbClr val="00B050"/>
                </a:solidFill>
                <a:latin typeface="Times New Roman" pitchFamily="18" charset="0"/>
                <a:cs typeface="Times New Roman" pitchFamily="18" charset="0"/>
              </a:rPr>
              <a:t> ta </a:t>
            </a:r>
            <a:r>
              <a:rPr lang="en-US" sz="2400" b="1" dirty="0" err="1">
                <a:solidFill>
                  <a:srgbClr val="00B050"/>
                </a:solidFill>
                <a:latin typeface="Times New Roman" pitchFamily="18" charset="0"/>
                <a:cs typeface="Times New Roman" pitchFamily="18" charset="0"/>
              </a:rPr>
              <a:t>nhìn</a:t>
            </a:r>
            <a:r>
              <a:rPr lang="en-US" sz="2400" b="1" dirty="0">
                <a:solidFill>
                  <a:srgbClr val="00B050"/>
                </a:solidFill>
                <a:latin typeface="Times New Roman" pitchFamily="18" charset="0"/>
                <a:cs typeface="Times New Roman" pitchFamily="18" charset="0"/>
              </a:rPr>
              <a:t> </a:t>
            </a:r>
            <a:r>
              <a:rPr lang="vi-VN" sz="2400" b="1" dirty="0" smtClean="0">
                <a:solidFill>
                  <a:srgbClr val="00B050"/>
                </a:solidFill>
                <a:latin typeface="Times New Roman" pitchFamily="18" charset="0"/>
                <a:cs typeface="Times New Roman" pitchFamily="18" charset="0"/>
              </a:rPr>
              <a:t>thấy</a:t>
            </a:r>
            <a:r>
              <a:rPr lang="en-US" sz="2400" b="1" dirty="0" smtClean="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mặt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trăng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có</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các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hình</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dạng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khác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nhau</a:t>
            </a:r>
            <a:r>
              <a:rPr lang="en-US" sz="2400" b="1" dirty="0">
                <a:solidFill>
                  <a:srgbClr val="00B050"/>
                </a:solidFill>
                <a:latin typeface="Times New Roman" pitchFamily="18" charset="0"/>
                <a:cs typeface="Times New Roman" pitchFamily="18" charset="0"/>
              </a:rPr>
              <a:t>?</a:t>
            </a:r>
          </a:p>
        </p:txBody>
      </p:sp>
    </p:spTree>
    <p:extLst>
      <p:ext uri="{BB962C8B-B14F-4D97-AF65-F5344CB8AC3E}">
        <p14:creationId xmlns:p14="http://schemas.microsoft.com/office/powerpoint/2010/main" val="27817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730" y="702701"/>
            <a:ext cx="8815270" cy="1077218"/>
          </a:xfrm>
          <a:prstGeom prst="rect">
            <a:avLst/>
          </a:prstGeom>
        </p:spPr>
        <p:txBody>
          <a:bodyPr wrap="square">
            <a:spAutoFit/>
          </a:bodyPr>
          <a:lstStyle/>
          <a:p>
            <a:r>
              <a:rPr lang="en-US" sz="3200" b="1" dirty="0">
                <a:latin typeface="Times New Roman" pitchFamily="18" charset="0"/>
                <a:cs typeface="Times New Roman" pitchFamily="18" charset="0"/>
              </a:rPr>
              <a:t>1. </a:t>
            </a:r>
            <a:r>
              <a:rPr lang="en-US" sz="3200" b="1" dirty="0" err="1">
                <a:latin typeface="Times New Roman" pitchFamily="18" charset="0"/>
                <a:cs typeface="Times New Roman" pitchFamily="18" charset="0"/>
              </a:rPr>
              <a:t>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trăng</a:t>
            </a:r>
            <a:endParaRPr lang="en-US" sz="3200" dirty="0">
              <a:latin typeface="Times New Roman" pitchFamily="18" charset="0"/>
              <a:cs typeface="Times New Roman" pitchFamily="18" charset="0"/>
            </a:endParaRPr>
          </a:p>
          <a:p>
            <a:r>
              <a:rPr lang="en-US" sz="3200" b="1" dirty="0">
                <a:latin typeface="Times New Roman" pitchFamily="18" charset="0"/>
                <a:cs typeface="Times New Roman" pitchFamily="18" charset="0"/>
              </a:rPr>
              <a:t>a. </a:t>
            </a:r>
            <a:r>
              <a:rPr lang="en-US" sz="3200" b="1" dirty="0" err="1">
                <a:latin typeface="Times New Roman" pitchFamily="18" charset="0"/>
                <a:cs typeface="Times New Roman" pitchFamily="18" charset="0"/>
              </a:rPr>
              <a:t>Tìm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hiểu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Trăng</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72848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629" y="181542"/>
            <a:ext cx="7636374" cy="830997"/>
          </a:xfrm>
          <a:prstGeom prst="rect">
            <a:avLst/>
          </a:prstGeom>
        </p:spPr>
        <p:txBody>
          <a:bodyPr wrap="square">
            <a:spAutoFit/>
          </a:bodyPr>
          <a:lstStyle/>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mặt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trăng</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a. </a:t>
            </a:r>
            <a:r>
              <a:rPr lang="en-US" sz="2400" b="1" dirty="0" err="1">
                <a:latin typeface="Times New Roman" pitchFamily="18" charset="0"/>
                <a:cs typeface="Times New Roman" pitchFamily="18" charset="0"/>
              </a:rPr>
              <a:t>Tìm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hiểu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Mặt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Trăng</a:t>
            </a:r>
            <a:endParaRPr lang="en-US" sz="2400" b="1" dirty="0">
              <a:latin typeface="Times New Roman" pitchFamily="18" charset="0"/>
              <a:cs typeface="Times New Roman" pitchFamily="18" charset="0"/>
            </a:endParaRPr>
          </a:p>
        </p:txBody>
      </p:sp>
      <p:sp>
        <p:nvSpPr>
          <p:cNvPr id="3" name="Rectangle 2"/>
          <p:cNvSpPr/>
          <p:nvPr/>
        </p:nvSpPr>
        <p:spPr>
          <a:xfrm>
            <a:off x="434526" y="1012539"/>
            <a:ext cx="8210707" cy="830997"/>
          </a:xfrm>
          <a:prstGeom prst="rect">
            <a:avLst/>
          </a:prstGeom>
        </p:spPr>
        <p:txBody>
          <a:bodyPr wrap="square">
            <a:spAutoFit/>
          </a:bodyPr>
          <a:lstStyle/>
          <a:p>
            <a:r>
              <a:rPr lang="vi-VN" sz="2400" b="1" dirty="0" smtClean="0">
                <a:solidFill>
                  <a:srgbClr val="00B050"/>
                </a:solidFill>
                <a:latin typeface="Times New Roman" pitchFamily="18" charset="0"/>
                <a:cs typeface="Times New Roman" pitchFamily="18" charset="0"/>
              </a:rPr>
              <a:t>?1. </a:t>
            </a:r>
            <a:r>
              <a:rPr lang="en-US" sz="2400" b="1" dirty="0" err="1" smtClean="0">
                <a:solidFill>
                  <a:srgbClr val="00B050"/>
                </a:solidFill>
                <a:latin typeface="Times New Roman" pitchFamily="18" charset="0"/>
                <a:cs typeface="Times New Roman" pitchFamily="18" charset="0"/>
              </a:rPr>
              <a:t>Quan</a:t>
            </a:r>
            <a:r>
              <a:rPr lang="en-US" sz="2400" b="1" dirty="0" smtClean="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sát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hình</a:t>
            </a:r>
            <a:r>
              <a:rPr lang="en-US" sz="2400" b="1" dirty="0">
                <a:solidFill>
                  <a:srgbClr val="00B050"/>
                </a:solidFill>
                <a:latin typeface="Times New Roman" pitchFamily="18" charset="0"/>
                <a:cs typeface="Times New Roman" pitchFamily="18" charset="0"/>
              </a:rPr>
              <a:t> 44.1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biết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Mặt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Trăng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có</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phải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tự</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phát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ra</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ánh</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sáng</a:t>
            </a:r>
            <a:r>
              <a:rPr lang="en-US" sz="2400" b="1" dirty="0">
                <a:solidFill>
                  <a:srgbClr val="00B050"/>
                </a:solidFill>
                <a:latin typeface="Times New Roman" pitchFamily="18" charset="0"/>
                <a:cs typeface="Times New Roman" pitchFamily="18" charset="0"/>
              </a:rPr>
              <a:t> hay </a:t>
            </a:r>
            <a:r>
              <a:rPr lang="en-US" sz="2400" b="1" dirty="0" err="1">
                <a:solidFill>
                  <a:srgbClr val="00B050"/>
                </a:solidFill>
                <a:latin typeface="Times New Roman" pitchFamily="18" charset="0"/>
                <a:cs typeface="Times New Roman" pitchFamily="18" charset="0"/>
              </a:rPr>
              <a:t>không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Vì</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sao</a:t>
            </a:r>
            <a:r>
              <a:rPr lang="en-US" sz="2400" b="1" dirty="0">
                <a:solidFill>
                  <a:srgbClr val="00B050"/>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30" y="1926662"/>
            <a:ext cx="4537994"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75830" y="5350272"/>
            <a:ext cx="8293835" cy="830997"/>
          </a:xfrm>
          <a:prstGeom prst="rect">
            <a:avLst/>
          </a:prstGeom>
        </p:spPr>
        <p:txBody>
          <a:bodyPr wrap="square">
            <a:spAutoFit/>
          </a:bodyPr>
          <a:lstStyle/>
          <a:p>
            <a:r>
              <a:rPr lang="vi-VN" sz="2400" b="1" dirty="0" smtClean="0">
                <a:latin typeface="Times New Roman" pitchFamily="18" charset="0"/>
                <a:cs typeface="Times New Roman" pitchFamily="18" charset="0"/>
              </a:rPr>
              <a:t>Trả lời: </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Mặt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do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Mặt</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a:t>
            </a:r>
            <a:r>
              <a:rPr lang="vi-VN" sz="2400" b="1" dirty="0" smtClean="0">
                <a:latin typeface="Times New Roman" pitchFamily="18" charset="0"/>
                <a:cs typeface="Times New Roman" pitchFamily="18" charset="0"/>
              </a:rPr>
              <a:t>ăng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824" y="1987499"/>
            <a:ext cx="3835189" cy="328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05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arn(inVertical)">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circle(in)">
                                      <p:cBhvr>
                                        <p:cTn id="29" dur="2000"/>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582" y="3181507"/>
            <a:ext cx="5899930" cy="3349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3068153" y="63733"/>
            <a:ext cx="5824359" cy="3154341"/>
          </a:xfrm>
          <a:prstGeom prst="rect">
            <a:avLst/>
          </a:prstGeom>
        </p:spPr>
      </p:pic>
      <p:sp>
        <p:nvSpPr>
          <p:cNvPr id="2" name="Rectangle 1"/>
          <p:cNvSpPr/>
          <p:nvPr/>
        </p:nvSpPr>
        <p:spPr>
          <a:xfrm>
            <a:off x="68013" y="256939"/>
            <a:ext cx="2837662" cy="1938992"/>
          </a:xfrm>
          <a:prstGeom prst="rect">
            <a:avLst/>
          </a:prstGeom>
        </p:spPr>
        <p:txBody>
          <a:bodyPr wrap="square">
            <a:spAutoFit/>
          </a:bodyPr>
          <a:lstStyle/>
          <a:p>
            <a:pPr algn="just"/>
            <a:r>
              <a:rPr lang="vi-VN" sz="2400" b="1" dirty="0">
                <a:solidFill>
                  <a:srgbClr val="00B050"/>
                </a:solidFill>
                <a:latin typeface="Times New Roman" pitchFamily="18" charset="0"/>
                <a:cs typeface="Times New Roman" pitchFamily="18" charset="0"/>
              </a:rPr>
              <a:t>?2. </a:t>
            </a:r>
            <a:r>
              <a:rPr lang="en-US" sz="2400" b="1" dirty="0" err="1">
                <a:solidFill>
                  <a:srgbClr val="00B050"/>
                </a:solidFill>
                <a:latin typeface="Times New Roman" pitchFamily="18" charset="0"/>
                <a:cs typeface="Times New Roman" pitchFamily="18" charset="0"/>
              </a:rPr>
              <a:t>Quan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sát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hình</a:t>
            </a:r>
            <a:r>
              <a:rPr lang="en-US" sz="2400" b="1" dirty="0">
                <a:solidFill>
                  <a:srgbClr val="00B050"/>
                </a:solidFill>
                <a:latin typeface="Times New Roman" pitchFamily="18" charset="0"/>
                <a:cs typeface="Times New Roman" pitchFamily="18" charset="0"/>
              </a:rPr>
              <a:t> 44.2, </a:t>
            </a:r>
            <a:r>
              <a:rPr lang="en-US" sz="2400" b="1" dirty="0" err="1">
                <a:solidFill>
                  <a:srgbClr val="00B050"/>
                </a:solidFill>
                <a:latin typeface="Times New Roman" pitchFamily="18" charset="0"/>
                <a:cs typeface="Times New Roman" pitchFamily="18" charset="0"/>
              </a:rPr>
              <a:t>em</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hãy</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biết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tại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sao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chúng</a:t>
            </a:r>
            <a:r>
              <a:rPr lang="en-US" sz="2400" b="1" dirty="0">
                <a:solidFill>
                  <a:srgbClr val="00B050"/>
                </a:solidFill>
                <a:latin typeface="Times New Roman" pitchFamily="18" charset="0"/>
                <a:cs typeface="Times New Roman" pitchFamily="18" charset="0"/>
              </a:rPr>
              <a:t> </a:t>
            </a:r>
            <a:r>
              <a:rPr lang="en-US" sz="2400" b="1" dirty="0" smtClean="0">
                <a:solidFill>
                  <a:srgbClr val="00B050"/>
                </a:solidFill>
                <a:latin typeface="Times New Roman" pitchFamily="18" charset="0"/>
                <a:cs typeface="Times New Roman" pitchFamily="18" charset="0"/>
              </a:rPr>
              <a:t>ta</a:t>
            </a:r>
            <a:r>
              <a:rPr lang="vi-VN"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có</a:t>
            </a:r>
            <a:r>
              <a:rPr lang="en-US" sz="2400" b="1" dirty="0" smtClean="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thể</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nhìn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thấy</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được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Mặt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Trăng</a:t>
            </a:r>
            <a:r>
              <a:rPr lang="en-US" sz="2400" b="1" dirty="0">
                <a:solidFill>
                  <a:srgbClr val="00B050"/>
                </a:solidFill>
                <a:latin typeface="Times New Roman" pitchFamily="18" charset="0"/>
                <a:cs typeface="Times New Roman" pitchFamily="18" charset="0"/>
              </a:rPr>
              <a:t>.</a:t>
            </a:r>
          </a:p>
        </p:txBody>
      </p:sp>
      <p:sp>
        <p:nvSpPr>
          <p:cNvPr id="4" name="Rectangle 3"/>
          <p:cNvSpPr/>
          <p:nvPr/>
        </p:nvSpPr>
        <p:spPr>
          <a:xfrm>
            <a:off x="68013" y="2195931"/>
            <a:ext cx="2852777" cy="3416320"/>
          </a:xfrm>
          <a:prstGeom prst="rect">
            <a:avLst/>
          </a:prstGeom>
        </p:spPr>
        <p:txBody>
          <a:bodyPr wrap="square">
            <a:spAutoFit/>
          </a:bodyPr>
          <a:lstStyle/>
          <a:p>
            <a:pPr algn="just"/>
            <a:r>
              <a:rPr lang="vi-VN" sz="2400" b="1" dirty="0" smtClean="0">
                <a:solidFill>
                  <a:srgbClr val="FF0000"/>
                </a:solidFill>
                <a:latin typeface="Times New Roman" pitchFamily="18" charset="0"/>
                <a:cs typeface="Times New Roman" pitchFamily="18" charset="0"/>
              </a:rPr>
              <a:t>Trả lời:</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Chúng</a:t>
            </a:r>
            <a:r>
              <a:rPr lang="en-US" sz="2400" b="1" dirty="0">
                <a:solidFill>
                  <a:srgbClr val="FF0000"/>
                </a:solidFill>
                <a:latin typeface="Times New Roman" pitchFamily="18" charset="0"/>
                <a:cs typeface="Times New Roman" pitchFamily="18" charset="0"/>
              </a:rPr>
              <a:t> ta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nhìn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thấy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được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Mặt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Trăng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Mặt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chiếu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Mặt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Trăng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Mặt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Trăng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phản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xạ</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ánh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mặt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chiếu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mắt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chúng</a:t>
            </a:r>
            <a:r>
              <a:rPr lang="en-US" sz="2400" b="1" dirty="0">
                <a:solidFill>
                  <a:srgbClr val="FF0000"/>
                </a:solidFill>
                <a:latin typeface="Times New Roman" pitchFamily="18" charset="0"/>
                <a:cs typeface="Times New Roman" pitchFamily="18" charset="0"/>
              </a:rPr>
              <a:t> ta.</a:t>
            </a:r>
          </a:p>
        </p:txBody>
      </p:sp>
      <p:sp>
        <p:nvSpPr>
          <p:cNvPr id="5" name="Rectangle 4"/>
          <p:cNvSpPr/>
          <p:nvPr/>
        </p:nvSpPr>
        <p:spPr>
          <a:xfrm>
            <a:off x="68013" y="5612251"/>
            <a:ext cx="2803656" cy="707886"/>
          </a:xfrm>
          <a:prstGeom prst="rect">
            <a:avLst/>
          </a:prstGeom>
        </p:spPr>
        <p:txBody>
          <a:bodyPr wrap="square">
            <a:spAutoFit/>
          </a:bodyPr>
          <a:lstStyle/>
          <a:p>
            <a:r>
              <a:rPr lang="vi-VN" sz="2000" b="1" dirty="0" smtClean="0">
                <a:latin typeface="Times New Roman" pitchFamily="18" charset="0"/>
                <a:cs typeface="Times New Roman" pitchFamily="18" charset="0"/>
              </a:rPr>
              <a:t>=&gt; </a:t>
            </a:r>
            <a:r>
              <a:rPr lang="en-US" sz="2000" b="1" dirty="0" err="1" smtClean="0">
                <a:latin typeface="Times New Roman" pitchFamily="18" charset="0"/>
                <a:cs typeface="Times New Roman" pitchFamily="18" charset="0"/>
              </a:rPr>
              <a:t>Mặt</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trăng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phản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mặt</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trời</a:t>
            </a:r>
            <a:r>
              <a:rPr lang="vi-VN"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84528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1)">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406" y="925234"/>
            <a:ext cx="8529785" cy="4506302"/>
          </a:xfrm>
          <a:prstGeom prst="rect">
            <a:avLst/>
          </a:prstGeom>
        </p:spPr>
      </p:pic>
    </p:spTree>
    <p:extLst>
      <p:ext uri="{BB962C8B-B14F-4D97-AF65-F5344CB8AC3E}">
        <p14:creationId xmlns:p14="http://schemas.microsoft.com/office/powerpoint/2010/main" val="3899213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1173" y="173710"/>
            <a:ext cx="8490317" cy="954107"/>
          </a:xfrm>
          <a:prstGeom prst="rect">
            <a:avLst/>
          </a:prstGeom>
        </p:spPr>
        <p:txBody>
          <a:bodyPr wrap="square">
            <a:spAutoFit/>
          </a:bodyPr>
          <a:lstStyle/>
          <a:p>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nhìn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trăng</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 </a:t>
            </a:r>
            <a:r>
              <a:rPr lang="en-US" sz="2800" b="1" dirty="0" err="1">
                <a:latin typeface="Times New Roman" pitchFamily="18" charset="0"/>
                <a:cs typeface="Times New Roman" pitchFamily="18" charset="0"/>
              </a:rPr>
              <a:t>Tìm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nhìn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trăng</a:t>
            </a:r>
            <a:endParaRPr lang="en-US" sz="2800" dirty="0">
              <a:latin typeface="Times New Roman" pitchFamily="18" charset="0"/>
              <a:cs typeface="Times New Roman" pitchFamily="18" charset="0"/>
            </a:endParaRPr>
          </a:p>
        </p:txBody>
      </p:sp>
      <p:pic>
        <p:nvPicPr>
          <p:cNvPr id="4" name="Picture 2" descr="Không bao giờ nhìn thấy đầy đủ Mặt Trăng từ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285" y="1127817"/>
            <a:ext cx="3346703" cy="22048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Không bao giờ nhìn thấy đầy đủ Mặt Trăng từ Trái Đ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84" y="3405861"/>
            <a:ext cx="9033516" cy="3452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06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o.rada.vn/data/image/2022/03/19/Mat-tran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1" y="338570"/>
            <a:ext cx="8871947" cy="599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632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TotalTime>
  <Words>810</Words>
  <Application>Microsoft Office PowerPoint</Application>
  <PresentationFormat>On-screen Show (4:3)</PresentationFormat>
  <Paragraphs>84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45</cp:revision>
  <dcterms:created xsi:type="dcterms:W3CDTF">2021-04-26T18:03:09Z</dcterms:created>
  <dcterms:modified xsi:type="dcterms:W3CDTF">2023-03-27T01:20:03Z</dcterms:modified>
</cp:coreProperties>
</file>